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27" r:id="rId2"/>
    <p:sldId id="256" r:id="rId3"/>
    <p:sldId id="266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267" r:id="rId12"/>
    <p:sldId id="320" r:id="rId13"/>
    <p:sldId id="321" r:id="rId14"/>
    <p:sldId id="322" r:id="rId15"/>
    <p:sldId id="329" r:id="rId16"/>
    <p:sldId id="332" r:id="rId17"/>
    <p:sldId id="333" r:id="rId18"/>
    <p:sldId id="268" r:id="rId19"/>
    <p:sldId id="270" r:id="rId20"/>
    <p:sldId id="325" r:id="rId21"/>
    <p:sldId id="269" r:id="rId22"/>
    <p:sldId id="326" r:id="rId23"/>
    <p:sldId id="335" r:id="rId24"/>
    <p:sldId id="334" r:id="rId25"/>
    <p:sldId id="336" r:id="rId26"/>
    <p:sldId id="337" r:id="rId27"/>
    <p:sldId id="338" r:id="rId28"/>
    <p:sldId id="342" r:id="rId29"/>
    <p:sldId id="339" r:id="rId30"/>
    <p:sldId id="340" r:id="rId31"/>
    <p:sldId id="341" r:id="rId32"/>
    <p:sldId id="343" r:id="rId33"/>
    <p:sldId id="344" r:id="rId34"/>
    <p:sldId id="345" r:id="rId35"/>
    <p:sldId id="346" r:id="rId36"/>
    <p:sldId id="350" r:id="rId37"/>
    <p:sldId id="347" r:id="rId38"/>
    <p:sldId id="349" r:id="rId39"/>
    <p:sldId id="348" r:id="rId40"/>
    <p:sldId id="264" r:id="rId41"/>
    <p:sldId id="257" r:id="rId42"/>
    <p:sldId id="328" r:id="rId43"/>
    <p:sldId id="265" r:id="rId44"/>
    <p:sldId id="271" r:id="rId45"/>
    <p:sldId id="273" r:id="rId46"/>
    <p:sldId id="272" r:id="rId47"/>
    <p:sldId id="274" r:id="rId48"/>
    <p:sldId id="283" r:id="rId49"/>
    <p:sldId id="284" r:id="rId50"/>
    <p:sldId id="285" r:id="rId51"/>
    <p:sldId id="286" r:id="rId52"/>
    <p:sldId id="287" r:id="rId53"/>
    <p:sldId id="290" r:id="rId54"/>
    <p:sldId id="291" r:id="rId55"/>
    <p:sldId id="292" r:id="rId56"/>
    <p:sldId id="293" r:id="rId57"/>
    <p:sldId id="29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03" autoAdjust="0"/>
    <p:restoredTop sz="88112"/>
  </p:normalViewPr>
  <p:slideViewPr>
    <p:cSldViewPr snapToGrid="0">
      <p:cViewPr>
        <p:scale>
          <a:sx n="100" d="100"/>
          <a:sy n="100" d="100"/>
        </p:scale>
        <p:origin x="928" y="2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58817-FBCC-8E45-9085-48DE4419527B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88EC5-C00D-C44C-80BB-92D675F5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0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92F3-57FD-8747-B67B-805B617797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93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92F3-57FD-8747-B67B-805B617797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77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92F3-57FD-8747-B67B-805B617797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2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need: 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8EC5-C00D-C44C-80BB-92D675F54E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7B47A4A-7E80-0574-C5D6-A09044988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rcRect t="10423" b="14162"/>
          <a:stretch/>
        </p:blipFill>
        <p:spPr>
          <a:xfrm>
            <a:off x="1" y="1"/>
            <a:ext cx="5754532" cy="2918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64BF4-CADC-C535-19A5-7CDC1ECCD0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582465"/>
            <a:ext cx="9829800" cy="1006475"/>
          </a:xfrm>
        </p:spPr>
        <p:txBody>
          <a:bodyPr anchor="b">
            <a:normAutofit/>
          </a:bodyPr>
          <a:lstStyle>
            <a:lvl1pPr algn="l">
              <a:defRPr sz="5100">
                <a:solidFill>
                  <a:schemeClr val="bg1"/>
                </a:solidFill>
                <a:latin typeface="Univers LT Std 47 Cn Lt" panose="020B070603050204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E9256-C3CE-D613-4410-2F5A30B888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765239"/>
            <a:ext cx="9144000" cy="1136737"/>
          </a:xfrm>
        </p:spPr>
        <p:txBody>
          <a:bodyPr>
            <a:norm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  <a:latin typeface="Univers LT Std 57 Cn" panose="020B050602020205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F05C1-2508-2D1C-3AC7-C6CFE18CFD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8100" y="-96242"/>
            <a:ext cx="4648200" cy="1910927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3E51E279-6353-5000-F13C-790ABC0E61BF}"/>
              </a:ext>
            </a:extLst>
          </p:cNvPr>
          <p:cNvSpPr/>
          <p:nvPr userDrawn="1"/>
        </p:nvSpPr>
        <p:spPr>
          <a:xfrm rot="12445831">
            <a:off x="3565077" y="591129"/>
            <a:ext cx="2930769" cy="1465385"/>
          </a:xfrm>
          <a:prstGeom prst="rtTriangle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EFD31D1C-2677-2391-A579-B743C5F5207F}"/>
              </a:ext>
            </a:extLst>
          </p:cNvPr>
          <p:cNvSpPr/>
          <p:nvPr userDrawn="1"/>
        </p:nvSpPr>
        <p:spPr>
          <a:xfrm rot="10800000">
            <a:off x="4075845" y="-1"/>
            <a:ext cx="1961963" cy="1465385"/>
          </a:xfrm>
          <a:prstGeom prst="rtTriangle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9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B3B22-3A2D-DA14-AF7E-20D736714029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A3C50-90C2-0764-F894-161A40D7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F34D-6DEC-6434-A300-43521BB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360ACF-D884-473B-911C-F6A7FF038C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FDD990-D885-B26A-B936-E26E402BF737}"/>
              </a:ext>
            </a:extLst>
          </p:cNvPr>
          <p:cNvSpPr/>
          <p:nvPr userDrawn="1"/>
        </p:nvSpPr>
        <p:spPr>
          <a:xfrm>
            <a:off x="-23446" y="-41764"/>
            <a:ext cx="587679" cy="6923210"/>
          </a:xfrm>
          <a:prstGeom prst="rect">
            <a:avLst/>
          </a:prstGeom>
          <a:solidFill>
            <a:srgbClr val="0028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7A6FE-A572-F4C3-B0ED-A4FB2AF30D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00" y="-96243"/>
            <a:ext cx="2362200" cy="9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9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itle">
    <p:bg>
      <p:bgPr>
        <a:solidFill>
          <a:srgbClr val="002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96E46A-0A52-B632-3113-62B884DD1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8099" y="-96243"/>
            <a:ext cx="4648201" cy="191092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40D13EF-1FE9-D834-8633-1836F4393A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rcRect t="10423" b="14162"/>
          <a:stretch/>
        </p:blipFill>
        <p:spPr>
          <a:xfrm>
            <a:off x="1" y="1"/>
            <a:ext cx="5754532" cy="2918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FF421-F981-97D3-ED81-FEDC33C9DA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8100" y="-96242"/>
            <a:ext cx="4648200" cy="1910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29B3E0-6E90-885C-A418-3AFE78AFFE26}"/>
              </a:ext>
            </a:extLst>
          </p:cNvPr>
          <p:cNvSpPr txBox="1"/>
          <p:nvPr userDrawn="1"/>
        </p:nvSpPr>
        <p:spPr>
          <a:xfrm>
            <a:off x="3084668" y="3217588"/>
            <a:ext cx="6022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Questions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513F3-468C-FDFC-A7FE-A787BC97AEE3}"/>
              </a:ext>
            </a:extLst>
          </p:cNvPr>
          <p:cNvSpPr txBox="1"/>
          <p:nvPr userDrawn="1"/>
        </p:nvSpPr>
        <p:spPr>
          <a:xfrm>
            <a:off x="73335" y="5012353"/>
            <a:ext cx="6022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More information about our programs</a:t>
            </a:r>
          </a:p>
          <a:p>
            <a:pPr marL="231775" indent="-231775" algn="l"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bg1"/>
                </a:solidFill>
              </a:rPr>
              <a:t>MPH (in-person &amp; online)</a:t>
            </a:r>
          </a:p>
          <a:p>
            <a:pPr marL="231775" indent="-231775" algn="l"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bg1"/>
                </a:solidFill>
              </a:rPr>
              <a:t>PhD programs</a:t>
            </a:r>
          </a:p>
          <a:p>
            <a:pPr marL="231775" indent="-231775" algn="l"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bg1"/>
                </a:solidFill>
              </a:rPr>
              <a:t>Graduate Certificates</a:t>
            </a:r>
          </a:p>
          <a:p>
            <a:pPr marL="231775" indent="-231775" algn="l">
              <a:buFont typeface="Arial" panose="020B0604020202020204" pitchFamily="34" charset="0"/>
              <a:buChar char="•"/>
              <a:tabLst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  <a:tabLst/>
            </a:pPr>
            <a:r>
              <a:rPr lang="en-US" sz="2000" dirty="0">
                <a:solidFill>
                  <a:schemeClr val="bg1"/>
                </a:solidFill>
              </a:rPr>
              <a:t>GO.UTH.EDU/EHGES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BD870-F9B8-2D3B-527B-7ACEDFE0B9FE}"/>
              </a:ext>
            </a:extLst>
          </p:cNvPr>
          <p:cNvSpPr txBox="1"/>
          <p:nvPr userDrawn="1"/>
        </p:nvSpPr>
        <p:spPr>
          <a:xfrm>
            <a:off x="8280223" y="5012353"/>
            <a:ext cx="218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Connect with us: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EE3EF4-ED94-A64E-54EF-43F839B6EBF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957796" y="5446838"/>
            <a:ext cx="670331" cy="670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2A9DC5-782E-3B52-78AC-C3CACC1EF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85173" y="5446838"/>
            <a:ext cx="670331" cy="6703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8C0012-36E6-8582-43FA-C47F1F523F62}"/>
              </a:ext>
            </a:extLst>
          </p:cNvPr>
          <p:cNvSpPr txBox="1"/>
          <p:nvPr userDrawn="1"/>
        </p:nvSpPr>
        <p:spPr>
          <a:xfrm>
            <a:off x="8280223" y="6145667"/>
            <a:ext cx="615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sph.uth.edu</a:t>
            </a:r>
            <a:r>
              <a:rPr lang="en-US" dirty="0">
                <a:solidFill>
                  <a:schemeClr val="bg1"/>
                </a:solidFill>
              </a:rPr>
              <a:t>/dept/epi/news</a:t>
            </a: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AFD824FA-BFAB-7D8D-1448-128E5550F2D6}"/>
              </a:ext>
            </a:extLst>
          </p:cNvPr>
          <p:cNvSpPr/>
          <p:nvPr userDrawn="1"/>
        </p:nvSpPr>
        <p:spPr>
          <a:xfrm rot="12445831">
            <a:off x="3565077" y="591129"/>
            <a:ext cx="2930769" cy="1465385"/>
          </a:xfrm>
          <a:prstGeom prst="rtTriangle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746D42F-FE90-D84C-597A-7F64BCA11B06}"/>
              </a:ext>
            </a:extLst>
          </p:cNvPr>
          <p:cNvSpPr/>
          <p:nvPr userDrawn="1"/>
        </p:nvSpPr>
        <p:spPr>
          <a:xfrm rot="10800000">
            <a:off x="4075845" y="-1"/>
            <a:ext cx="1961963" cy="1465385"/>
          </a:xfrm>
          <a:prstGeom prst="rtTriangle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1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608A-EE0A-3148-83CB-556C31603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679" y="493353"/>
            <a:ext cx="10515600" cy="1325563"/>
          </a:xfrm>
        </p:spPr>
        <p:txBody>
          <a:bodyPr>
            <a:noAutofit/>
          </a:bodyPr>
          <a:lstStyle>
            <a:lvl1pPr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4B6EB-0383-F87C-E8EE-D8442C4C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50" y="2140379"/>
            <a:ext cx="7132529" cy="40794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3E24A-840D-BCD8-31E3-76BAA0D3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360ACF-D884-473B-911C-F6A7FF038C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8D906-A29D-58E1-7264-F1EB75971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9952" y="-96243"/>
            <a:ext cx="2736348" cy="11249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9453B0-3B8E-3895-B9CF-C73DC8C4CDDA}"/>
              </a:ext>
            </a:extLst>
          </p:cNvPr>
          <p:cNvSpPr/>
          <p:nvPr userDrawn="1"/>
        </p:nvSpPr>
        <p:spPr>
          <a:xfrm>
            <a:off x="-23446" y="-41764"/>
            <a:ext cx="587679" cy="6923210"/>
          </a:xfrm>
          <a:prstGeom prst="rect">
            <a:avLst/>
          </a:prstGeom>
          <a:solidFill>
            <a:srgbClr val="0028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5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40DD-60E1-41C7-8529-42C387A2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8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D23B4-8AB6-3F0D-6629-B70C19DB0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85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6E8F5-FE4F-7609-CBFE-7A5EBF7B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360ACF-D884-473B-911C-F6A7FF038C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A8D329-6240-984F-AC38-123FD322EB66}"/>
              </a:ext>
            </a:extLst>
          </p:cNvPr>
          <p:cNvSpPr/>
          <p:nvPr userDrawn="1"/>
        </p:nvSpPr>
        <p:spPr>
          <a:xfrm>
            <a:off x="-23446" y="-41764"/>
            <a:ext cx="587679" cy="6923210"/>
          </a:xfrm>
          <a:prstGeom prst="rect">
            <a:avLst/>
          </a:prstGeom>
          <a:solidFill>
            <a:srgbClr val="0028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0B8D43-F8D6-421B-95EE-1FD1334D3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00" y="-96243"/>
            <a:ext cx="2362200" cy="9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C312-FFC4-0652-6345-9DB5650F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65956-9C1F-5B5E-C620-0EE3E88E1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98DAE-D9D7-DCB2-F1F4-34ACBE89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360ACF-D884-473B-911C-F6A7FF038C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D8F452-2DB8-DE14-6BF4-953B4A731F9F}"/>
              </a:ext>
            </a:extLst>
          </p:cNvPr>
          <p:cNvSpPr/>
          <p:nvPr userDrawn="1"/>
        </p:nvSpPr>
        <p:spPr>
          <a:xfrm>
            <a:off x="-23446" y="-41764"/>
            <a:ext cx="587679" cy="6923210"/>
          </a:xfrm>
          <a:prstGeom prst="rect">
            <a:avLst/>
          </a:prstGeom>
          <a:solidFill>
            <a:srgbClr val="0028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BCAEC0-BEE9-FFBF-4EC0-93BDC7A8C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00" y="-96243"/>
            <a:ext cx="2362200" cy="9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2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C312-FFC4-0652-6345-9DB5650F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65956-9C1F-5B5E-C620-0EE3E88E1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ACBE1-0A22-76E5-67B3-0F1588241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98DAE-D9D7-DCB2-F1F4-34ACBE89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360ACF-D884-473B-911C-F6A7FF038C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B02BC6-36C5-E84C-DD7C-12A75D82A44B}"/>
              </a:ext>
            </a:extLst>
          </p:cNvPr>
          <p:cNvSpPr/>
          <p:nvPr userDrawn="1"/>
        </p:nvSpPr>
        <p:spPr>
          <a:xfrm>
            <a:off x="-23446" y="-41764"/>
            <a:ext cx="587679" cy="6923210"/>
          </a:xfrm>
          <a:prstGeom prst="rect">
            <a:avLst/>
          </a:prstGeom>
          <a:solidFill>
            <a:srgbClr val="0028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1CBF98-F95C-8C04-35A4-11E9B2EBA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00" y="-96243"/>
            <a:ext cx="2362200" cy="9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C692-4386-76DA-110D-7C8E150E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D1BE5-BB78-7F65-AA26-50C65452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72C34-1896-CA3C-C574-A02045D1C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6F049-B7D8-627C-CC2E-7F352F542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F8F5C5-6165-288D-CF54-DB7DA6EC8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6656-3E95-98C0-5C59-BE79726E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360ACF-D884-473B-911C-F6A7FF038C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0B86D-66E6-4329-6553-A8EA85D87628}"/>
              </a:ext>
            </a:extLst>
          </p:cNvPr>
          <p:cNvSpPr/>
          <p:nvPr userDrawn="1"/>
        </p:nvSpPr>
        <p:spPr>
          <a:xfrm>
            <a:off x="-23446" y="-41764"/>
            <a:ext cx="587679" cy="6923210"/>
          </a:xfrm>
          <a:prstGeom prst="rect">
            <a:avLst/>
          </a:prstGeom>
          <a:solidFill>
            <a:srgbClr val="0028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7487F3-128E-04E0-A482-4F30AD437C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00" y="-96243"/>
            <a:ext cx="2362200" cy="9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7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BD3A-AEE7-1AED-CC27-A3F6CB26A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60316-12A5-C85B-7C51-6C8AFF6C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360ACF-D884-473B-911C-F6A7FF038C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780AF9-B16D-A81E-46D1-58EBD9C2B60B}"/>
              </a:ext>
            </a:extLst>
          </p:cNvPr>
          <p:cNvSpPr/>
          <p:nvPr userDrawn="1"/>
        </p:nvSpPr>
        <p:spPr>
          <a:xfrm>
            <a:off x="-23446" y="-41764"/>
            <a:ext cx="587679" cy="6923210"/>
          </a:xfrm>
          <a:prstGeom prst="rect">
            <a:avLst/>
          </a:prstGeom>
          <a:solidFill>
            <a:srgbClr val="0028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49501-22FD-24AD-8C9A-9C71C053E1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00" y="-96243"/>
            <a:ext cx="2362200" cy="9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5F472-C80A-013B-442C-38FC153A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360ACF-D884-473B-911C-F6A7FF038C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F34ED-57C0-1073-8000-12F72FA12D26}"/>
              </a:ext>
            </a:extLst>
          </p:cNvPr>
          <p:cNvSpPr/>
          <p:nvPr userDrawn="1"/>
        </p:nvSpPr>
        <p:spPr>
          <a:xfrm>
            <a:off x="-23446" y="-41764"/>
            <a:ext cx="587679" cy="6923210"/>
          </a:xfrm>
          <a:prstGeom prst="rect">
            <a:avLst/>
          </a:prstGeom>
          <a:solidFill>
            <a:srgbClr val="0028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A1EE8-01E5-19A4-3C79-4F0A654748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00" y="-96243"/>
            <a:ext cx="2362200" cy="9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4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8C5-8C53-9F0C-3488-D629D698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8BBC1-3F01-9D96-B75F-500971AD5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31AAF-41B3-6325-81CA-836C1ADE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360ACF-D884-473B-911C-F6A7FF038C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F1034F-11D4-3825-A855-782AA73A2123}"/>
              </a:ext>
            </a:extLst>
          </p:cNvPr>
          <p:cNvSpPr/>
          <p:nvPr userDrawn="1"/>
        </p:nvSpPr>
        <p:spPr>
          <a:xfrm>
            <a:off x="-23446" y="-41764"/>
            <a:ext cx="587679" cy="6923210"/>
          </a:xfrm>
          <a:prstGeom prst="rect">
            <a:avLst/>
          </a:prstGeom>
          <a:solidFill>
            <a:srgbClr val="0028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28069-F41C-A089-2F25-116D33706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00" y="-96243"/>
            <a:ext cx="2362200" cy="9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9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2C6B92-E5B7-BE52-FA04-02020924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DFFBE-BB4C-C1A1-6262-D1DFE48C8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6BFBA-C307-9498-1D53-84E6EF79B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378AF-12FC-45AC-A23A-873B051AC2A4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64129-A88E-FA04-107E-2834F2509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D775-79EC-967C-0AFE-EF8781A6F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60ACF-D884-473B-911C-F6A7FF038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1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5151" r="-8063" b="-5808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3"/>
          <p:cNvSpPr txBox="1"/>
          <p:nvPr/>
        </p:nvSpPr>
        <p:spPr>
          <a:xfrm>
            <a:off x="557520" y="3728228"/>
            <a:ext cx="1107696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  <a:spcBef>
                <a:spcPct val="0"/>
              </a:spcBef>
            </a:pPr>
            <a:r>
              <a:rPr lang="en-US" sz="1819" spc="53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BOOT CAMP ON READING, ASSEMBLING, ANALYZING &amp; DECHIPHERING MICROBIAL GENOMES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5745" y="2348357"/>
            <a:ext cx="11160511" cy="134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2"/>
              </a:lnSpc>
            </a:pPr>
            <a:r>
              <a:rPr lang="en-US" sz="11180" b="1" dirty="0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RAD MICROBES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7302" y="4268317"/>
            <a:ext cx="969774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  <a:spcBef>
                <a:spcPct val="0"/>
              </a:spcBef>
            </a:pPr>
            <a:r>
              <a:rPr lang="en-US" sz="1819" spc="53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APRIL 28-29, 2025 | BRC AT RICE UNIVERSITY | HOUSTON, TX</a:t>
            </a:r>
          </a:p>
        </p:txBody>
      </p:sp>
      <p:sp>
        <p:nvSpPr>
          <p:cNvPr id="6" name="AutoShape 6"/>
          <p:cNvSpPr/>
          <p:nvPr/>
        </p:nvSpPr>
        <p:spPr>
          <a:xfrm>
            <a:off x="669652" y="4145821"/>
            <a:ext cx="1085269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221C-6587-5A79-57A3-5A82F58C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chemeClr val="tx1"/>
                </a:solidFill>
                <a:effectLst/>
                <a:latin typeface="-apple-system"/>
              </a:rPr>
              <a:t>Epidemiology Surveillance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3530E-6431-1DFA-A64C-A0998C4D1D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Objective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To monitor the population structure of pathogens and identify genomic factors associated with virulence or environmental adaptation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Methodology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Same methods as pathogen identification</a:t>
            </a:r>
            <a:endParaRPr lang="en-US" b="0" i="0" u="none" strike="noStrike" dirty="0">
              <a:solidFill>
                <a:schemeClr val="tx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Pan-genome Analysis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To study the core and accessory genomes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Association Studies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Correlating genomic features with clinical/environmental factors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Considerations</a:t>
            </a:r>
            <a:endParaRPr lang="en-US" b="0" i="0" u="none" strike="noStrike" dirty="0">
              <a:solidFill>
                <a:schemeClr val="tx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Population Sampling: Representativeness of the samples to the population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Data Integration: Combining genomic data with clinical, environmental, and other relevant data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47AF-CAB1-021C-C1B8-6163AC22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81551-203D-8AEA-72DB-05AAE2A18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48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11BF-909A-D24A-934C-37800C8E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brief history of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D89F-C057-A745-BEB9-C1E848F68E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1986 – First commercial sequencer </a:t>
            </a:r>
          </a:p>
          <a:p>
            <a:r>
              <a:rPr lang="en-US" dirty="0">
                <a:solidFill>
                  <a:schemeClr val="tx1"/>
                </a:solidFill>
              </a:rPr>
              <a:t>1990 – BLAST algorithm developed</a:t>
            </a:r>
          </a:p>
          <a:p>
            <a:r>
              <a:rPr lang="en-US" dirty="0">
                <a:solidFill>
                  <a:schemeClr val="tx1"/>
                </a:solidFill>
              </a:rPr>
              <a:t>1996 – First eukaryotic genome sequenced (</a:t>
            </a:r>
            <a:r>
              <a:rPr lang="en-US" i="1" dirty="0">
                <a:solidFill>
                  <a:schemeClr val="tx1"/>
                </a:solidFill>
              </a:rPr>
              <a:t>Saccharomyces cerevisiae)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1999 – First human chromosome sequenced (Chromosome 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474A7-AF9C-784E-9A21-99EF4787435B}"/>
              </a:ext>
            </a:extLst>
          </p:cNvPr>
          <p:cNvSpPr txBox="1"/>
          <p:nvPr/>
        </p:nvSpPr>
        <p:spPr>
          <a:xfrm>
            <a:off x="58271" y="6463551"/>
            <a:ext cx="535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www.sciencemag.org</a:t>
            </a:r>
            <a:r>
              <a:rPr lang="en-US" sz="1400" dirty="0"/>
              <a:t>/posters/evolution-sequencing-technology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9F2895-BBD2-6D49-B606-845A01414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95303"/>
            <a:ext cx="5181600" cy="421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1907D6-419E-3D4C-8046-93C71E251122}"/>
              </a:ext>
            </a:extLst>
          </p:cNvPr>
          <p:cNvSpPr txBox="1"/>
          <p:nvPr/>
        </p:nvSpPr>
        <p:spPr>
          <a:xfrm>
            <a:off x="6039034" y="6581001"/>
            <a:ext cx="5899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/commons/7/78/370A_automated_DNA_sequencer.jpg</a:t>
            </a:r>
          </a:p>
        </p:txBody>
      </p:sp>
    </p:spTree>
    <p:extLst>
      <p:ext uri="{BB962C8B-B14F-4D97-AF65-F5344CB8AC3E}">
        <p14:creationId xmlns:p14="http://schemas.microsoft.com/office/powerpoint/2010/main" val="33502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11BF-909A-D24A-934C-37800C8E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brief history of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D89F-C057-A745-BEB9-C1E848F68E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2000 – First plant genome sequenced (</a:t>
            </a:r>
            <a:r>
              <a:rPr lang="en-US" i="1" dirty="0">
                <a:solidFill>
                  <a:schemeClr val="tx1"/>
                </a:solidFill>
              </a:rPr>
              <a:t>Arabidopsis thaliana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2001 – Drafts of human genome published</a:t>
            </a:r>
          </a:p>
          <a:p>
            <a:r>
              <a:rPr lang="en-US" dirty="0">
                <a:solidFill>
                  <a:schemeClr val="tx1"/>
                </a:solidFill>
              </a:rPr>
              <a:t>2007 – First complete sequence of single individual</a:t>
            </a:r>
          </a:p>
          <a:p>
            <a:r>
              <a:rPr lang="en-US" dirty="0">
                <a:solidFill>
                  <a:schemeClr val="tx1"/>
                </a:solidFill>
              </a:rPr>
              <a:t>2008 – 1,000 genomes project launched</a:t>
            </a:r>
          </a:p>
          <a:p>
            <a:r>
              <a:rPr lang="en-US" dirty="0">
                <a:solidFill>
                  <a:schemeClr val="tx1"/>
                </a:solidFill>
              </a:rPr>
              <a:t>2008 – Human Microbiome Project launched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474A7-AF9C-784E-9A21-99EF4787435B}"/>
              </a:ext>
            </a:extLst>
          </p:cNvPr>
          <p:cNvSpPr txBox="1"/>
          <p:nvPr/>
        </p:nvSpPr>
        <p:spPr>
          <a:xfrm>
            <a:off x="58271" y="6463551"/>
            <a:ext cx="535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www.sciencemag.org</a:t>
            </a:r>
            <a:r>
              <a:rPr lang="en-US" sz="1400" dirty="0"/>
              <a:t>/posters/evolution-sequencing-technology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FEFD59-DCFF-384F-AEFB-607EA2CA38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498B5-3E16-5847-A160-E9E9DD62C943}"/>
              </a:ext>
            </a:extLst>
          </p:cNvPr>
          <p:cNvSpPr txBox="1"/>
          <p:nvPr/>
        </p:nvSpPr>
        <p:spPr>
          <a:xfrm>
            <a:off x="7679226" y="6379153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https://static1.squarespace.com/static/538e5c3ce4b02add9dca1fd5/</a:t>
            </a:r>
          </a:p>
          <a:p>
            <a:r>
              <a:rPr lang="en-US" sz="1200" dirty="0"/>
              <a:t>t/5412ef66e4b0508a6b9028fb/1410527133986/</a:t>
            </a:r>
          </a:p>
        </p:txBody>
      </p:sp>
    </p:spTree>
    <p:extLst>
      <p:ext uri="{BB962C8B-B14F-4D97-AF65-F5344CB8AC3E}">
        <p14:creationId xmlns:p14="http://schemas.microsoft.com/office/powerpoint/2010/main" val="90886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11BF-909A-D24A-934C-37800C8E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brief history of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D89F-C057-A745-BEB9-C1E848F68E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2009 – First 3rd generation sequencer available (</a:t>
            </a:r>
            <a:r>
              <a:rPr lang="en-US" dirty="0" err="1">
                <a:solidFill>
                  <a:schemeClr val="tx1"/>
                </a:solidFill>
              </a:rPr>
              <a:t>Helicos</a:t>
            </a:r>
            <a:r>
              <a:rPr lang="en-US" dirty="0">
                <a:solidFill>
                  <a:schemeClr val="tx1"/>
                </a:solidFill>
              </a:rPr>
              <a:t> sequencer)</a:t>
            </a:r>
          </a:p>
          <a:p>
            <a:r>
              <a:rPr lang="en-US" dirty="0">
                <a:solidFill>
                  <a:schemeClr val="tx1"/>
                </a:solidFill>
              </a:rPr>
              <a:t>2011 – Pacific Biosciences launches single molecule sequencer</a:t>
            </a:r>
          </a:p>
          <a:p>
            <a:r>
              <a:rPr lang="en-US" dirty="0">
                <a:solidFill>
                  <a:schemeClr val="tx1"/>
                </a:solidFill>
              </a:rPr>
              <a:t>2014 – Oxford </a:t>
            </a:r>
            <a:r>
              <a:rPr lang="en-US" dirty="0" err="1">
                <a:solidFill>
                  <a:schemeClr val="tx1"/>
                </a:solidFill>
              </a:rPr>
              <a:t>Nanopore</a:t>
            </a:r>
            <a:r>
              <a:rPr lang="en-US" dirty="0">
                <a:solidFill>
                  <a:schemeClr val="tx1"/>
                </a:solidFill>
              </a:rPr>
              <a:t> releases first </a:t>
            </a:r>
            <a:r>
              <a:rPr lang="en-US" dirty="0" err="1">
                <a:solidFill>
                  <a:schemeClr val="tx1"/>
                </a:solidFill>
              </a:rPr>
              <a:t>nanopore</a:t>
            </a:r>
            <a:r>
              <a:rPr lang="en-US" dirty="0">
                <a:solidFill>
                  <a:schemeClr val="tx1"/>
                </a:solidFill>
              </a:rPr>
              <a:t> based sequencer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474A7-AF9C-784E-9A21-99EF4787435B}"/>
              </a:ext>
            </a:extLst>
          </p:cNvPr>
          <p:cNvSpPr txBox="1"/>
          <p:nvPr/>
        </p:nvSpPr>
        <p:spPr>
          <a:xfrm>
            <a:off x="58271" y="6463551"/>
            <a:ext cx="535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www.sciencemag.org</a:t>
            </a:r>
            <a:r>
              <a:rPr lang="en-US" sz="1400" dirty="0"/>
              <a:t>/posters/evolution-sequencing-technology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282373C-5060-5445-9589-62205053DA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1785" r="21122"/>
          <a:stretch/>
        </p:blipFill>
        <p:spPr>
          <a:xfrm>
            <a:off x="6575127" y="1825625"/>
            <a:ext cx="4375746" cy="4351338"/>
          </a:xfrm>
        </p:spPr>
      </p:pic>
    </p:spTree>
    <p:extLst>
      <p:ext uri="{BB962C8B-B14F-4D97-AF65-F5344CB8AC3E}">
        <p14:creationId xmlns:p14="http://schemas.microsoft.com/office/powerpoint/2010/main" val="142581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0689-2697-ACD4-B90A-6CD4C07A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Illumina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7D5FB-E37C-B5FE-4BA3-2934FE7DF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Strengths</a:t>
            </a:r>
          </a:p>
          <a:p>
            <a:r>
              <a:rPr lang="en-US" dirty="0">
                <a:solidFill>
                  <a:schemeClr val="tx1"/>
                </a:solidFill>
              </a:rPr>
              <a:t>Extremely high base-calling accuracy (Q30+)</a:t>
            </a:r>
          </a:p>
          <a:p>
            <a:r>
              <a:rPr lang="en-US" dirty="0">
                <a:solidFill>
                  <a:schemeClr val="tx1"/>
                </a:solidFill>
              </a:rPr>
              <a:t>High throughput, low cost per base</a:t>
            </a:r>
          </a:p>
          <a:p>
            <a:r>
              <a:rPr lang="en-US" dirty="0"/>
              <a:t>Ideal for SNP discovery, small variant detection</a:t>
            </a:r>
          </a:p>
          <a:p>
            <a:r>
              <a:rPr lang="en-US" dirty="0">
                <a:solidFill>
                  <a:schemeClr val="tx1"/>
                </a:solidFill>
              </a:rPr>
              <a:t>Well-supported bioinformatics pipelines and standards</a:t>
            </a:r>
          </a:p>
          <a:p>
            <a:r>
              <a:rPr lang="en-US" dirty="0"/>
              <a:t>Suitable for high-throughput 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3757D-499F-4FE2-F6D9-3CBF610F50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Weaknesses</a:t>
            </a:r>
          </a:p>
          <a:p>
            <a:r>
              <a:rPr lang="en-US" dirty="0">
                <a:solidFill>
                  <a:schemeClr val="tx1"/>
                </a:solidFill>
              </a:rPr>
              <a:t>Short reads (150-300bp)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Complicates assembly of repetitive regions</a:t>
            </a:r>
          </a:p>
          <a:p>
            <a:r>
              <a:rPr lang="en-US" dirty="0"/>
              <a:t>Challenging for resolving large structural variants</a:t>
            </a:r>
          </a:p>
          <a:p>
            <a:r>
              <a:rPr lang="en-US" dirty="0"/>
              <a:t>Library prep can introduce biases (e.g. GC bias)</a:t>
            </a:r>
          </a:p>
          <a:p>
            <a:r>
              <a:rPr lang="en-US" dirty="0"/>
              <a:t>Assembly gaps common without long-read scaffolding</a:t>
            </a:r>
          </a:p>
        </p:txBody>
      </p:sp>
    </p:spTree>
    <p:extLst>
      <p:ext uri="{BB962C8B-B14F-4D97-AF65-F5344CB8AC3E}">
        <p14:creationId xmlns:p14="http://schemas.microsoft.com/office/powerpoint/2010/main" val="106598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44984-314D-0727-CFC7-9B040F003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1DE80-5037-BF97-0E18-235C8A44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Oxford Nanopore sequencing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2810E-84D2-7F10-EC71-EB7BE89C1E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Strengths</a:t>
            </a:r>
          </a:p>
          <a:p>
            <a:r>
              <a:rPr lang="en-US" dirty="0">
                <a:solidFill>
                  <a:schemeClr val="tx1"/>
                </a:solidFill>
              </a:rPr>
              <a:t>Very long reads (often 10–100 kb; ultra-long &gt;1 Mb possible)</a:t>
            </a:r>
          </a:p>
          <a:p>
            <a:r>
              <a:rPr lang="en-US" dirty="0">
                <a:solidFill>
                  <a:schemeClr val="tx1"/>
                </a:solidFill>
              </a:rPr>
              <a:t>Portable devices (</a:t>
            </a:r>
            <a:r>
              <a:rPr lang="en-US" dirty="0" err="1">
                <a:solidFill>
                  <a:schemeClr val="tx1"/>
                </a:solidFill>
              </a:rPr>
              <a:t>MinION</a:t>
            </a:r>
            <a:r>
              <a:rPr lang="en-US" dirty="0">
                <a:solidFill>
                  <a:schemeClr val="tx1"/>
                </a:solidFill>
              </a:rPr>
              <a:t>) enable field-based sequencing</a:t>
            </a:r>
          </a:p>
          <a:p>
            <a:r>
              <a:rPr lang="en-US" dirty="0">
                <a:solidFill>
                  <a:schemeClr val="tx1"/>
                </a:solidFill>
              </a:rPr>
              <a:t>Real-time data acquisition and analysis</a:t>
            </a:r>
          </a:p>
          <a:p>
            <a:r>
              <a:rPr lang="en-US" dirty="0">
                <a:solidFill>
                  <a:schemeClr val="tx1"/>
                </a:solidFill>
              </a:rPr>
              <a:t>Ideal for complete genome assembly (including plasmids)</a:t>
            </a:r>
          </a:p>
          <a:p>
            <a:r>
              <a:rPr lang="en-US" dirty="0">
                <a:solidFill>
                  <a:schemeClr val="tx1"/>
                </a:solidFill>
              </a:rPr>
              <a:t>Can detect base modifications (e.g., methylation)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88C7A-4117-D0F7-8730-2FC722435B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Weaknesses</a:t>
            </a:r>
          </a:p>
          <a:p>
            <a:r>
              <a:rPr lang="en-US" dirty="0">
                <a:solidFill>
                  <a:schemeClr val="tx1"/>
                </a:solidFill>
              </a:rPr>
              <a:t>Higher raw error rates compared to Illumina (especially insertion/deletion errors)</a:t>
            </a:r>
          </a:p>
          <a:p>
            <a:r>
              <a:rPr lang="en-US" dirty="0">
                <a:solidFill>
                  <a:schemeClr val="tx1"/>
                </a:solidFill>
              </a:rPr>
              <a:t>Throughput lower than large Illumina platforms</a:t>
            </a:r>
          </a:p>
          <a:p>
            <a:r>
              <a:rPr lang="en-US" dirty="0">
                <a:solidFill>
                  <a:schemeClr val="tx1"/>
                </a:solidFill>
              </a:rPr>
              <a:t>Data quality can vary depending on flow cell and chemistry</a:t>
            </a:r>
          </a:p>
          <a:p>
            <a:r>
              <a:rPr lang="en-US" dirty="0">
                <a:solidFill>
                  <a:schemeClr val="tx1"/>
                </a:solidFill>
              </a:rPr>
              <a:t>Requires careful library prep for high molecular weight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B383A-FC6B-FF7A-0FC0-71352A830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CFFB-E9CA-2F8C-7692-5B23F1B6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PacBio sequencing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AC9F-771E-94D8-5355-80FE297F22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Strengths</a:t>
            </a:r>
          </a:p>
          <a:p>
            <a:r>
              <a:rPr lang="en-US" dirty="0"/>
              <a:t>Long reads (15–30 kb on average; HiFi reads ~99.9% accuracy)</a:t>
            </a:r>
          </a:p>
          <a:p>
            <a:r>
              <a:rPr lang="en-US" dirty="0"/>
              <a:t>Excellent for high-quality microbial genome closure</a:t>
            </a:r>
          </a:p>
          <a:p>
            <a:r>
              <a:rPr lang="en-US" dirty="0"/>
              <a:t>Captures complex structural variants and repetitive regions</a:t>
            </a:r>
          </a:p>
          <a:p>
            <a:r>
              <a:rPr lang="en-US" dirty="0"/>
              <a:t>HiFi reads combine long-read length with Illumina-level accuracy</a:t>
            </a:r>
          </a:p>
          <a:p>
            <a:r>
              <a:rPr lang="en-US" dirty="0"/>
              <a:t>Suitable for both isolate genomes and metagenomes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5ED1E-FE3F-BEB7-A69B-A70FCD92A5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Weaknesses</a:t>
            </a:r>
          </a:p>
          <a:p>
            <a:r>
              <a:rPr lang="en-US" dirty="0"/>
              <a:t>More expensive per Gb than Illumina</a:t>
            </a:r>
          </a:p>
          <a:p>
            <a:r>
              <a:rPr lang="en-US" dirty="0"/>
              <a:t>Requires specialized, larger instruments (e.g., Sequel </a:t>
            </a:r>
            <a:r>
              <a:rPr lang="en-US" dirty="0" err="1"/>
              <a:t>IIe</a:t>
            </a:r>
            <a:r>
              <a:rPr lang="en-US" dirty="0"/>
              <a:t>)</a:t>
            </a:r>
          </a:p>
          <a:p>
            <a:r>
              <a:rPr lang="en-US" dirty="0"/>
              <a:t>Lower throughput than short-read platforms for small projects</a:t>
            </a:r>
          </a:p>
          <a:p>
            <a:r>
              <a:rPr lang="en-US" dirty="0"/>
              <a:t>High molecular weight DNA required for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404538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F829-6F08-5CC8-6B6E-196B1C54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Sequencing QA/QC, Assembly, and Assembly QA/QC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84E75-0B52-B903-2CBB-EC488B484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8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86FF2-5375-39D4-6A92-FF90E0FA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chemeClr val="tx1"/>
                </a:solidFill>
                <a:effectLst/>
                <a:latin typeface="-apple-system"/>
              </a:rPr>
              <a:t>Why Quality Assessment is Critical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06120E-3EF0-8520-E6E7-68A32F37AD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Accurate Genome Assembly and Annotation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High-Quality Reads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Accurate assembly of microbial genomes requires high-quality reads. Low-quality or erroneous reads can lead to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misassemblies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, gaps, and incorrect annotations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Annotation Accuracy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The quality of sequencing data directly impacts the accuracy of gene prediction and annotation. Errors in sequencing can lead to misidentification of genes, operons, and regulatory elements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68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10-0982-50DE-C2E4-C3B0FEE95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Sampling, Sequencing, Quality Assessment and Control, and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AA4AD-163A-635F-C9BE-FBDBC4435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Blake Hanson, MS, PhD</a:t>
            </a:r>
          </a:p>
          <a:p>
            <a:r>
              <a:rPr lang="en-US" sz="3500" dirty="0"/>
              <a:t>RAD Microbes Session 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FC5FDA-CFF3-F6B6-0103-B15F1A91D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299" y="5717374"/>
            <a:ext cx="2749722" cy="721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4ED5A-EFC6-780E-8C51-6421DE0C2AE0}"/>
              </a:ext>
            </a:extLst>
          </p:cNvPr>
          <p:cNvSpPr txBox="1"/>
          <p:nvPr/>
        </p:nvSpPr>
        <p:spPr>
          <a:xfrm>
            <a:off x="9247914" y="6405620"/>
            <a:ext cx="2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P01- AI152999-01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55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86FF2-5375-39D4-6A92-FF90E0FA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chemeClr val="tx1"/>
                </a:solidFill>
                <a:effectLst/>
                <a:latin typeface="-apple-system"/>
              </a:rPr>
              <a:t>Why Quality Assessment is Critical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06120E-3EF0-8520-E6E7-68A32F37AD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Reliable Variant and Mutation Analysis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Detecting Variations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In microbial genomics, identifying mutations and variations is vital, especially for pathogen characterization, antibiotic resistance studies, and outbreak tracking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Error Distinction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High-quality data ensures that actual biological variations are distinguished from sequencing errors, which is crucial for reliable variant calling.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7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05E15-665A-5ECF-9748-43F075BE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control for low-quality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51C126-7A2A-714D-0929-7B1E728BF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Pre-Processing Steps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Trimming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Removing low-quality ends of reads where errors are more frequent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Filtering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Discarding reads that do not meet quality thresholds</a:t>
            </a:r>
          </a:p>
          <a:p>
            <a:pPr algn="l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Quality Control Tools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Quality Metric Assessment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Utilizing tools like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FastQC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MultiQC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, or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pycoQC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 for long-read technologies to assess various quality metrics (e.g., Q-scores, GC content, read length distribution)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Visualization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Employing visualization tools to inspect sequencing artifacts or anomalies</a:t>
            </a:r>
          </a:p>
          <a:p>
            <a:pPr algn="l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Post-Processing Validation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Assembly Validation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Using tools like QUAST or Bandage to validate genome assemblies</a:t>
            </a:r>
          </a:p>
          <a:p>
            <a:pPr lvl="1"/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Read Mapping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Mapping reads back to reference genomes or assemblies to check for consistency and coverage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9EB2-4505-0FC7-4E49-F2EA70E7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is time, let’s look at some real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236A0-A10C-76C7-D1DB-BA152198A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99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7FC77-266A-962E-B075-3F0AE0EEA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D76C-63E7-7D7F-9B31-846EDF1F0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Quick refresher – accessing our analysis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84C3C-7034-CD31-395F-FCC15063D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2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F2A82-1E09-3D58-5335-E74EF06D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NOTS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E3DE00-0D69-E934-9526-D64DE180E6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access NOTS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ssh -</a:t>
            </a:r>
            <a:r>
              <a:rPr lang="en-US" dirty="0" err="1"/>
              <a:t>tY</a:t>
            </a:r>
            <a:r>
              <a:rPr lang="en-US" dirty="0"/>
              <a:t> </a:t>
            </a:r>
            <a:r>
              <a:rPr lang="en-US" dirty="0" err="1"/>
              <a:t>USERNAME@radmicrobes.rice.edu</a:t>
            </a:r>
            <a:r>
              <a:rPr lang="en-US" dirty="0"/>
              <a:t> ssh nots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Make sure you replace USERNAME with your provided ID</a:t>
            </a:r>
          </a:p>
        </p:txBody>
      </p:sp>
    </p:spTree>
    <p:extLst>
      <p:ext uri="{BB962C8B-B14F-4D97-AF65-F5344CB8AC3E}">
        <p14:creationId xmlns:p14="http://schemas.microsoft.com/office/powerpoint/2010/main" val="3960393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FB1E-552E-EF87-8532-5795A091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an interactive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1FFE-BF38-92DD-BBFA-EBA7FB5395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important as the server we first log into is just a login node and cannot support all of us running analyses simultaneously </a:t>
            </a:r>
          </a:p>
          <a:p>
            <a:endParaRPr lang="en-US" dirty="0"/>
          </a:p>
          <a:p>
            <a:r>
              <a:rPr lang="en-US" dirty="0"/>
              <a:t>Run the following: </a:t>
            </a:r>
          </a:p>
          <a:p>
            <a:pPr marL="457200" lvl="1" indent="0">
              <a:buNone/>
            </a:pPr>
            <a:r>
              <a:rPr lang="en-US" dirty="0" err="1"/>
              <a:t>srun</a:t>
            </a:r>
            <a:r>
              <a:rPr lang="en-US" dirty="0"/>
              <a:t> --partition=commons --</a:t>
            </a:r>
            <a:r>
              <a:rPr lang="en-US" dirty="0" err="1"/>
              <a:t>pty</a:t>
            </a:r>
            <a:r>
              <a:rPr lang="en-US" dirty="0"/>
              <a:t> --export=ALL --</a:t>
            </a:r>
            <a:r>
              <a:rPr lang="en-US" dirty="0" err="1"/>
              <a:t>ntasks</a:t>
            </a:r>
            <a:r>
              <a:rPr lang="en-US" dirty="0"/>
              <a:t>=1 --reservation=workshop --</a:t>
            </a:r>
            <a:r>
              <a:rPr lang="en-US" dirty="0" err="1"/>
              <a:t>cpus</a:t>
            </a:r>
            <a:r>
              <a:rPr lang="en-US" dirty="0"/>
              <a:t>-per-task=8 --mem=15GB --time=04:00:00 /bin/bash</a:t>
            </a:r>
          </a:p>
        </p:txBody>
      </p:sp>
    </p:spTree>
    <p:extLst>
      <p:ext uri="{BB962C8B-B14F-4D97-AF65-F5344CB8AC3E}">
        <p14:creationId xmlns:p14="http://schemas.microsoft.com/office/powerpoint/2010/main" val="568326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2D72-E46C-A674-FE01-D5C12169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Session 1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7632-DE08-6B19-16E4-2B502D0CF1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Load the Mamba module (the software we are using for versioning and packaging)</a:t>
            </a:r>
          </a:p>
          <a:p>
            <a:pPr marL="457200" lvl="1" indent="0">
              <a:buNone/>
            </a:pPr>
            <a:r>
              <a:rPr lang="en-US" dirty="0"/>
              <a:t>module load Mamba/23.11.0-0</a:t>
            </a:r>
          </a:p>
          <a:p>
            <a:endParaRPr lang="en-US" dirty="0"/>
          </a:p>
          <a:p>
            <a:r>
              <a:rPr lang="en-US" dirty="0"/>
              <a:t>Activate the session 1 environment</a:t>
            </a:r>
          </a:p>
          <a:p>
            <a:pPr marL="457200" lvl="1" indent="0">
              <a:buNone/>
            </a:pPr>
            <a:r>
              <a:rPr lang="en-US" dirty="0" err="1"/>
              <a:t>conda</a:t>
            </a:r>
            <a:r>
              <a:rPr lang="en-US" dirty="0"/>
              <a:t> activate /projects/k2i/</a:t>
            </a:r>
            <a:r>
              <a:rPr lang="en-US" dirty="0" err="1"/>
              <a:t>session_conda_environments</a:t>
            </a:r>
            <a:r>
              <a:rPr lang="en-US" dirty="0"/>
              <a:t>/radmicrobes-s1</a:t>
            </a:r>
          </a:p>
          <a:p>
            <a:endParaRPr lang="en-US" dirty="0"/>
          </a:p>
          <a:p>
            <a:r>
              <a:rPr lang="en-US" dirty="0"/>
              <a:t>Test to see if one of the software modules works</a:t>
            </a:r>
          </a:p>
          <a:p>
            <a:pPr marL="457200" lvl="1" indent="0">
              <a:buNone/>
            </a:pPr>
            <a:r>
              <a:rPr lang="en-US" dirty="0" err="1"/>
              <a:t>spades.py</a:t>
            </a:r>
            <a:r>
              <a:rPr lang="en-US" dirty="0"/>
              <a:t> -h</a:t>
            </a:r>
          </a:p>
        </p:txBody>
      </p:sp>
    </p:spTree>
    <p:extLst>
      <p:ext uri="{BB962C8B-B14F-4D97-AF65-F5344CB8AC3E}">
        <p14:creationId xmlns:p14="http://schemas.microsoft.com/office/powerpoint/2010/main" val="3721162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83C7-1DFC-D4D8-5604-2B3490C4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our data into your home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3A0A-2482-3DF1-93E9-605FDFF2B8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a session 1 folder in your home directory</a:t>
            </a:r>
          </a:p>
          <a:p>
            <a:pPr marL="457200" lvl="1" indent="0">
              <a:buNone/>
            </a:pPr>
            <a:r>
              <a:rPr lang="en-US" dirty="0" err="1"/>
              <a:t>mkdir</a:t>
            </a:r>
            <a:r>
              <a:rPr lang="en-US" dirty="0"/>
              <a:t> session_1</a:t>
            </a:r>
          </a:p>
          <a:p>
            <a:endParaRPr lang="en-US" dirty="0"/>
          </a:p>
          <a:p>
            <a:r>
              <a:rPr lang="en-US" dirty="0"/>
              <a:t>Change your directory to the new session_1 folder</a:t>
            </a:r>
          </a:p>
          <a:p>
            <a:pPr marL="457200" lvl="1" indent="0">
              <a:buNone/>
            </a:pPr>
            <a:r>
              <a:rPr lang="en-US" dirty="0"/>
              <a:t>cd session_1</a:t>
            </a:r>
          </a:p>
          <a:p>
            <a:endParaRPr lang="en-US" dirty="0"/>
          </a:p>
          <a:p>
            <a:r>
              <a:rPr lang="en-US" dirty="0"/>
              <a:t>Copy the folder containing the Illumina reads and Oxford Nanopore reads into your session 1 directory</a:t>
            </a:r>
          </a:p>
          <a:p>
            <a:pPr marL="457200" lvl="1" indent="0">
              <a:buNone/>
            </a:pPr>
            <a:r>
              <a:rPr lang="en-US" dirty="0"/>
              <a:t>cp -r /projects/k2i/data/</a:t>
            </a:r>
            <a:r>
              <a:rPr lang="en-US" dirty="0" err="1"/>
              <a:t>fastq_files</a:t>
            </a:r>
            <a:r>
              <a:rPr lang="en-US" dirty="0"/>
              <a:t>/session_1/</a:t>
            </a:r>
            <a:r>
              <a:rPr lang="en-US" dirty="0" err="1"/>
              <a:t>illumina</a:t>
            </a:r>
            <a:r>
              <a:rPr lang="en-US" dirty="0"/>
              <a:t>/ ./</a:t>
            </a:r>
          </a:p>
          <a:p>
            <a:pPr marL="457200" lvl="1" indent="0">
              <a:buNone/>
            </a:pPr>
            <a:r>
              <a:rPr lang="en-US" dirty="0"/>
              <a:t>cp -r /projects/k2i/data/</a:t>
            </a:r>
            <a:r>
              <a:rPr lang="en-US" dirty="0" err="1"/>
              <a:t>fastq_files</a:t>
            </a:r>
            <a:r>
              <a:rPr lang="en-US" dirty="0"/>
              <a:t>/session_1/</a:t>
            </a:r>
            <a:r>
              <a:rPr lang="en-US" dirty="0" err="1"/>
              <a:t>oxford_nanopore</a:t>
            </a:r>
            <a:r>
              <a:rPr lang="en-US" dirty="0"/>
              <a:t>/ ./</a:t>
            </a:r>
          </a:p>
        </p:txBody>
      </p:sp>
    </p:spTree>
    <p:extLst>
      <p:ext uri="{BB962C8B-B14F-4D97-AF65-F5344CB8AC3E}">
        <p14:creationId xmlns:p14="http://schemas.microsoft.com/office/powerpoint/2010/main" val="2858051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7E0A-1EF5-1CFD-1EFE-E777DA129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B33E-F24E-272A-0EB8-2BD720F7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assessment of our </a:t>
            </a:r>
            <a:r>
              <a:rPr lang="en-US" dirty="0" err="1"/>
              <a:t>fastq</a:t>
            </a:r>
            <a:r>
              <a:rPr lang="en-US" dirty="0"/>
              <a:t> files – Illumina short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06922-7EDE-7E6D-6802-8D6F96B402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Fastqc</a:t>
            </a:r>
            <a:endParaRPr lang="en-US" dirty="0"/>
          </a:p>
          <a:p>
            <a:pPr lvl="1"/>
            <a:r>
              <a:rPr lang="en-US" dirty="0"/>
              <a:t>Change your directory</a:t>
            </a:r>
          </a:p>
          <a:p>
            <a:pPr marL="914400" lvl="2" indent="0">
              <a:buNone/>
            </a:pPr>
            <a:r>
              <a:rPr lang="en-US" dirty="0"/>
              <a:t>cd </a:t>
            </a:r>
            <a:r>
              <a:rPr lang="en-US" dirty="0" err="1"/>
              <a:t>illumina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Make an output directory for </a:t>
            </a:r>
            <a:r>
              <a:rPr lang="en-US" dirty="0" err="1"/>
              <a:t>fastqc</a:t>
            </a:r>
            <a:r>
              <a:rPr lang="en-US" dirty="0"/>
              <a:t> to use</a:t>
            </a:r>
          </a:p>
          <a:p>
            <a:pPr marL="914400" lvl="2" indent="0">
              <a:buNone/>
            </a:pPr>
            <a:r>
              <a:rPr lang="en-US" dirty="0" err="1"/>
              <a:t>mkdir</a:t>
            </a:r>
            <a:r>
              <a:rPr lang="en-US" dirty="0"/>
              <a:t> ARLG-4673_fastqc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Run </a:t>
            </a:r>
            <a:r>
              <a:rPr lang="en-US" dirty="0" err="1"/>
              <a:t>fastqc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r>
              <a:rPr lang="en-US" dirty="0" err="1"/>
              <a:t>fastqc</a:t>
            </a:r>
            <a:r>
              <a:rPr lang="en-US" dirty="0"/>
              <a:t> -o ARLG-4673_fastqc *</a:t>
            </a:r>
            <a:r>
              <a:rPr lang="en-US" dirty="0" err="1"/>
              <a:t>fastq.gz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will run </a:t>
            </a:r>
            <a:r>
              <a:rPr lang="en-US" dirty="0" err="1"/>
              <a:t>fastqc</a:t>
            </a:r>
            <a:r>
              <a:rPr lang="en-US" dirty="0"/>
              <a:t> on both R1 and R2 for the sample, and put the output into our defined output folder - ARLG-4673_fastqc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24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FB90-949C-0052-2A57-7A0621F2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assessment of our </a:t>
            </a:r>
            <a:r>
              <a:rPr lang="en-US" dirty="0" err="1"/>
              <a:t>fastq</a:t>
            </a:r>
            <a:r>
              <a:rPr lang="en-US" dirty="0"/>
              <a:t> files – Illumina short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5E46-5681-E259-2536-E6E02C4F34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Fastqc</a:t>
            </a:r>
            <a:endParaRPr lang="en-US" dirty="0"/>
          </a:p>
          <a:p>
            <a:pPr lvl="1"/>
            <a:r>
              <a:rPr lang="en-US" dirty="0"/>
              <a:t>List the contents of the output folder</a:t>
            </a:r>
          </a:p>
          <a:p>
            <a:pPr marL="914400" lvl="2" indent="0">
              <a:buNone/>
            </a:pPr>
            <a:r>
              <a:rPr lang="en-US" dirty="0"/>
              <a:t>ls -l ARLG-4673_fastqc/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lists the following files:</a:t>
            </a:r>
          </a:p>
          <a:p>
            <a:pPr lvl="2"/>
            <a:r>
              <a:rPr lang="en-US" dirty="0"/>
              <a:t>ARLG-4673_SRR12509049_1_fastqc.html</a:t>
            </a:r>
          </a:p>
          <a:p>
            <a:pPr lvl="2"/>
            <a:r>
              <a:rPr lang="en-US" dirty="0"/>
              <a:t>ARLG-4673_SRR12509049_1_fastqc.zip</a:t>
            </a:r>
          </a:p>
          <a:p>
            <a:pPr lvl="2"/>
            <a:r>
              <a:rPr lang="en-US" dirty="0"/>
              <a:t>ARLG-4673_SRR12509049_2_fastqc.html</a:t>
            </a:r>
          </a:p>
          <a:p>
            <a:pPr lvl="2"/>
            <a:r>
              <a:rPr lang="en-US" dirty="0"/>
              <a:t>ARLG-4673_SRR12509049_2_fastqc.zip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HTML files are what we would usually look at if this were being run on our laptop or desktop computer, but for now we will be looking at the </a:t>
            </a:r>
            <a:r>
              <a:rPr lang="en-US" dirty="0" err="1"/>
              <a:t>fastqc</a:t>
            </a:r>
            <a:r>
              <a:rPr lang="en-US" dirty="0"/>
              <a:t> output within the zip file. </a:t>
            </a:r>
          </a:p>
        </p:txBody>
      </p:sp>
    </p:spTree>
    <p:extLst>
      <p:ext uri="{BB962C8B-B14F-4D97-AF65-F5344CB8AC3E}">
        <p14:creationId xmlns:p14="http://schemas.microsoft.com/office/powerpoint/2010/main" val="342010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2D29-0403-942A-3D56-C8A8855D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and Study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FAD12-442C-A7DC-4CA6-9B40EC853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39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F972-AA99-B22A-3447-6BE0D332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adapters and low-complexity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5B03-8293-4538-D975-29958732AF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Change your directory back to the </a:t>
            </a:r>
            <a:r>
              <a:rPr lang="en-US" dirty="0" err="1"/>
              <a:t>illumina</a:t>
            </a:r>
            <a:r>
              <a:rPr lang="en-US" dirty="0"/>
              <a:t> folder</a:t>
            </a:r>
          </a:p>
          <a:p>
            <a:pPr marL="914400" lvl="2" indent="0">
              <a:buNone/>
            </a:pPr>
            <a:r>
              <a:rPr lang="en-US" dirty="0"/>
              <a:t>cd ../</a:t>
            </a:r>
          </a:p>
          <a:p>
            <a:endParaRPr lang="en-US" dirty="0"/>
          </a:p>
          <a:p>
            <a:r>
              <a:rPr lang="en-US" dirty="0" err="1"/>
              <a:t>Trimmomatic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trimmomatic</a:t>
            </a:r>
            <a:r>
              <a:rPr lang="en-US" dirty="0"/>
              <a:t> PE ARLG-4673_SRR12509049_1.fastq.gz ARLG-4673_SRR12509049_2.fastq.gz ARLG-4673_R1_paired.fastq.gz ARLG-4673_R1_unpaired.fastq.gz ARLG-4673_R2_paired.fastq.gz ARLG-4673_R2_unpaired.fastq.gz ILLUMINACLIP:/projects/k2i/</a:t>
            </a:r>
            <a:r>
              <a:rPr lang="en-US" dirty="0" err="1"/>
              <a:t>session_conda_environments</a:t>
            </a:r>
            <a:r>
              <a:rPr lang="en-US" dirty="0"/>
              <a:t>/radmicrobes-s1/share/</a:t>
            </a:r>
            <a:r>
              <a:rPr lang="en-US" dirty="0" err="1"/>
              <a:t>trimmomatic</a:t>
            </a:r>
            <a:r>
              <a:rPr lang="en-US" dirty="0"/>
              <a:t>/adapters/NexteraPE-PE.fa:2:30:10:2:True LEADING:3 TRAILING:3 MINLEN:36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8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826F-ADF9-9825-62F5-88D47E0F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Trimmomatic</a:t>
            </a:r>
            <a:r>
              <a:rPr lang="en-US" dirty="0"/>
              <a:t>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717E2B-2D27-C2B1-4D3F-B8AC63C460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85234"/>
            <a:ext cx="10515600" cy="24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0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74D1-50B0-D215-A366-A268D423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assembly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3CE05-BA31-EB50-8787-829A0B2710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Spades.py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spades.py</a:t>
            </a:r>
            <a:r>
              <a:rPr lang="en-US" dirty="0"/>
              <a:t> -t 8 --isolate --only-assembler -1 ARLG-4673_R1_paired.fastq.gz -2 ARLG-4673_R2_paired.fastq.gz -o ARLG-4673_spades_out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There are a LOT of ways to parameterize this assembler and a lot of options</a:t>
            </a:r>
          </a:p>
          <a:p>
            <a:pPr lvl="1"/>
            <a:r>
              <a:rPr lang="en-US" dirty="0"/>
              <a:t>The assembler is deterministic as well, meaning if you run it with the same parameters you will always get the same answer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A9EF-A5CB-A1F0-F611-9647B68C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Quast assessment of Spades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D872-A25E-083A-7618-7571734ED7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Quast </a:t>
            </a:r>
          </a:p>
          <a:p>
            <a:pPr marL="457200" lvl="1" indent="0">
              <a:buNone/>
            </a:pPr>
            <a:r>
              <a:rPr lang="en-US" dirty="0" err="1"/>
              <a:t>quast</a:t>
            </a:r>
            <a:r>
              <a:rPr lang="en-US" dirty="0"/>
              <a:t> -t 8 -o ARLG-4673_spades_assembly_quast_output ARLG-4673_spades_out/</a:t>
            </a:r>
            <a:r>
              <a:rPr lang="en-US" dirty="0" err="1"/>
              <a:t>contigs.fasta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26531-EF9B-48D8-D17C-B10AA493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3052952"/>
            <a:ext cx="9410700" cy="38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0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E49A3-8A79-F627-6D6B-00799D3D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C778-B342-3C78-E57E-E74DFB44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assessment of our </a:t>
            </a:r>
            <a:r>
              <a:rPr lang="en-US" dirty="0" err="1"/>
              <a:t>fastq</a:t>
            </a:r>
            <a:r>
              <a:rPr lang="en-US" dirty="0"/>
              <a:t> files –</a:t>
            </a:r>
            <a:br>
              <a:rPr lang="en-US" dirty="0"/>
            </a:br>
            <a:r>
              <a:rPr lang="en-US" dirty="0"/>
              <a:t>Oxford Nanopore long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5A8D-488E-2E84-22B8-CA813BFC31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NanoPlot</a:t>
            </a:r>
            <a:endParaRPr lang="en-US" dirty="0"/>
          </a:p>
          <a:p>
            <a:pPr lvl="1"/>
            <a:r>
              <a:rPr lang="en-US" dirty="0"/>
              <a:t>Change your directory to the oxford nanopore directory</a:t>
            </a:r>
          </a:p>
          <a:p>
            <a:pPr marL="914400" lvl="2" indent="0">
              <a:buNone/>
            </a:pPr>
            <a:r>
              <a:rPr lang="en-US" dirty="0"/>
              <a:t>cd ../</a:t>
            </a:r>
            <a:r>
              <a:rPr lang="en-US" dirty="0" err="1"/>
              <a:t>oxford_nanopore</a:t>
            </a:r>
            <a:r>
              <a:rPr lang="en-US" dirty="0"/>
              <a:t>/</a:t>
            </a:r>
          </a:p>
          <a:p>
            <a:pPr marL="914400" lvl="2" indent="0">
              <a:buNone/>
            </a:pPr>
            <a:r>
              <a:rPr lang="en-US" dirty="0"/>
              <a:t>or</a:t>
            </a:r>
          </a:p>
          <a:p>
            <a:pPr marL="914400" lvl="2" indent="0">
              <a:buNone/>
            </a:pPr>
            <a:r>
              <a:rPr lang="en-US" dirty="0"/>
              <a:t>cd /home/YOURUSERNAME/reads/</a:t>
            </a:r>
            <a:r>
              <a:rPr lang="en-US" dirty="0" err="1"/>
              <a:t>oxford_nanopore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Run </a:t>
            </a:r>
            <a:r>
              <a:rPr lang="en-US" dirty="0" err="1"/>
              <a:t>NanoPlot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r>
              <a:rPr lang="en-US" dirty="0" err="1"/>
              <a:t>NanoPlot</a:t>
            </a:r>
            <a:r>
              <a:rPr lang="en-US" dirty="0"/>
              <a:t> -t 8 --</a:t>
            </a:r>
            <a:r>
              <a:rPr lang="en-US" dirty="0" err="1"/>
              <a:t>fastq</a:t>
            </a:r>
            <a:r>
              <a:rPr lang="en-US" dirty="0"/>
              <a:t> ARLG-4673_SRR13289850.fastq.gz -o ARLG-4673_NanoPlot_output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 are a LOT of options to customize the output of this tool, we are keeping it simple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23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D399-2300-B708-EFEE-780149EB9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40AE-C63D-1D02-1872-48B36A1C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NanoPlot</a:t>
            </a:r>
            <a:r>
              <a:rPr lang="en-US" dirty="0"/>
              <a:t>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79B2D-D157-A3A0-CA31-6F458D0D88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The HTML files are what we would usually look at if this were being run on our laptop or desktop computer, but for now we can look at the </a:t>
            </a:r>
            <a:r>
              <a:rPr lang="en-US" dirty="0" err="1"/>
              <a:t>NanoStats.txt</a:t>
            </a:r>
            <a:r>
              <a:rPr lang="en-US" dirty="0"/>
              <a:t>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B587A-4FE9-8C50-265E-B38DF069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78" y="2565400"/>
            <a:ext cx="8337044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03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0FEE-30E9-DE75-5F0E-9DCFB813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</a:t>
            </a:r>
            <a:r>
              <a:rPr lang="en-US" dirty="0" err="1"/>
              <a:t>downsampling</a:t>
            </a:r>
            <a:r>
              <a:rPr lang="en-US" dirty="0"/>
              <a:t>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0CBC-A690-5D9E-42A3-442AA2D271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roughly 572x coverage of this genome which is WAY overkill for our needs. 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dirty="0" err="1"/>
              <a:t>downsample</a:t>
            </a:r>
            <a:r>
              <a:rPr lang="en-US" dirty="0"/>
              <a:t> our data to ~50x for our workshop efforts</a:t>
            </a:r>
          </a:p>
          <a:p>
            <a:pPr marL="457200" lvl="1" indent="0">
              <a:buNone/>
            </a:pPr>
            <a:r>
              <a:rPr lang="en-US" dirty="0" err="1"/>
              <a:t>rasusa</a:t>
            </a:r>
            <a:r>
              <a:rPr lang="en-US" dirty="0"/>
              <a:t> reads --coverage 50 --genome-size 5.5m --output ARLG-4673_subsampled.fastq.gz ARLG-4673_SRR13289850.fastq.gz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5583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8B74-E4F6-755F-17DC-B41333DD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8032E-F6DD-1948-2479-68CBE36D71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Flye</a:t>
            </a:r>
          </a:p>
          <a:p>
            <a:pPr marL="457200" lvl="1" indent="0">
              <a:buNone/>
            </a:pPr>
            <a:r>
              <a:rPr lang="en-US" dirty="0" err="1"/>
              <a:t>flye</a:t>
            </a:r>
            <a:r>
              <a:rPr lang="en-US" dirty="0"/>
              <a:t> --nano-raw ARLG-4673_subsampled.fastq.gz --out-</a:t>
            </a:r>
            <a:r>
              <a:rPr lang="en-US" dirty="0" err="1"/>
              <a:t>dir</a:t>
            </a:r>
            <a:r>
              <a:rPr lang="en-US" dirty="0"/>
              <a:t> ARLG_4673_flye --threads 8</a:t>
            </a:r>
          </a:p>
          <a:p>
            <a:endParaRPr lang="en-US" dirty="0"/>
          </a:p>
          <a:p>
            <a:r>
              <a:rPr lang="en-US" dirty="0"/>
              <a:t>The parameters for Flye used here are correct for the generation of Oxford Nanopore data we are using today, but can be updated with more recently generated data</a:t>
            </a:r>
          </a:p>
          <a:p>
            <a:endParaRPr lang="en-US" dirty="0"/>
          </a:p>
          <a:p>
            <a:r>
              <a:rPr lang="en-US" dirty="0"/>
              <a:t>This assembly tool is not deterministic, so each of you will likely get a slightly different assembly </a:t>
            </a:r>
          </a:p>
        </p:txBody>
      </p:sp>
    </p:spTree>
    <p:extLst>
      <p:ext uri="{BB962C8B-B14F-4D97-AF65-F5344CB8AC3E}">
        <p14:creationId xmlns:p14="http://schemas.microsoft.com/office/powerpoint/2010/main" val="2149663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6684-9195-DAD4-00AD-983BB250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D727-3A9D-F34B-44C5-D9480547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Quast assessment of Flye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0581-B58B-8EF9-D3EE-C620682953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Quast </a:t>
            </a:r>
          </a:p>
          <a:p>
            <a:pPr marL="457200" lvl="1" indent="0">
              <a:buNone/>
            </a:pPr>
            <a:r>
              <a:rPr lang="en-US" dirty="0" err="1"/>
              <a:t>quast</a:t>
            </a:r>
            <a:r>
              <a:rPr lang="en-US" dirty="0"/>
              <a:t> -t 8 -o ARLG_4673_flye_assembly_quast_output ARLG_4673_flye/</a:t>
            </a:r>
            <a:r>
              <a:rPr lang="en-US"/>
              <a:t>assembly.fasta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7B37A-C1CF-B4BB-74D6-572EBC71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21" y="3052763"/>
            <a:ext cx="9410357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37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33DE-E5CD-F2AE-DC6B-6883E22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7FB6-3F55-4352-1FE8-98BAA03EAA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0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1AEC-DC25-CAE6-B771-5CB16F48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BIGGEST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6A24B-718B-786E-EF9D-D264FA8231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6600" dirty="0">
                <a:solidFill>
                  <a:schemeClr val="tx1"/>
                </a:solidFill>
              </a:rPr>
              <a:t>What is your goal?</a:t>
            </a:r>
          </a:p>
        </p:txBody>
      </p:sp>
    </p:spTree>
    <p:extLst>
      <p:ext uri="{BB962C8B-B14F-4D97-AF65-F5344CB8AC3E}">
        <p14:creationId xmlns:p14="http://schemas.microsoft.com/office/powerpoint/2010/main" val="3598397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923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5151" r="-8063" b="-58081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1096828"/>
            <a:ext cx="12192000" cy="4664345"/>
            <a:chOff x="0" y="0"/>
            <a:chExt cx="4816593" cy="18427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842704"/>
            </a:xfrm>
            <a:custGeom>
              <a:avLst/>
              <a:gdLst/>
              <a:ahLst/>
              <a:cxnLst/>
              <a:rect l="l" t="t" r="r" b="b"/>
              <a:pathLst>
                <a:path w="4816592" h="1842704">
                  <a:moveTo>
                    <a:pt x="0" y="0"/>
                  </a:moveTo>
                  <a:lnTo>
                    <a:pt x="4816592" y="0"/>
                  </a:lnTo>
                  <a:lnTo>
                    <a:pt x="4816592" y="1842704"/>
                  </a:lnTo>
                  <a:lnTo>
                    <a:pt x="0" y="1842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184270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22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85800" y="1539558"/>
            <a:ext cx="4124994" cy="873427"/>
          </a:xfrm>
          <a:custGeom>
            <a:avLst/>
            <a:gdLst/>
            <a:ahLst/>
            <a:cxnLst/>
            <a:rect l="l" t="t" r="r" b="b"/>
            <a:pathLst>
              <a:path w="6187491" h="1310140">
                <a:moveTo>
                  <a:pt x="0" y="0"/>
                </a:moveTo>
                <a:lnTo>
                  <a:pt x="6187491" y="0"/>
                </a:lnTo>
                <a:lnTo>
                  <a:pt x="6187491" y="1310140"/>
                </a:lnTo>
                <a:lnTo>
                  <a:pt x="0" y="131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34" b="-903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4615548" y="3002999"/>
            <a:ext cx="2956428" cy="646719"/>
          </a:xfrm>
          <a:custGeom>
            <a:avLst/>
            <a:gdLst/>
            <a:ahLst/>
            <a:cxnLst/>
            <a:rect l="l" t="t" r="r" b="b"/>
            <a:pathLst>
              <a:path w="4434642" h="970078">
                <a:moveTo>
                  <a:pt x="0" y="0"/>
                </a:moveTo>
                <a:lnTo>
                  <a:pt x="4434642" y="0"/>
                </a:lnTo>
                <a:lnTo>
                  <a:pt x="4434642" y="970078"/>
                </a:lnTo>
                <a:lnTo>
                  <a:pt x="0" y="970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1114922" y="2761044"/>
            <a:ext cx="2657695" cy="1130628"/>
          </a:xfrm>
          <a:custGeom>
            <a:avLst/>
            <a:gdLst/>
            <a:ahLst/>
            <a:cxnLst/>
            <a:rect l="l" t="t" r="r" b="b"/>
            <a:pathLst>
              <a:path w="3986542" h="1695942">
                <a:moveTo>
                  <a:pt x="0" y="0"/>
                </a:moveTo>
                <a:lnTo>
                  <a:pt x="3986542" y="0"/>
                </a:lnTo>
                <a:lnTo>
                  <a:pt x="3986542" y="1695942"/>
                </a:lnTo>
                <a:lnTo>
                  <a:pt x="0" y="1695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5" r="-1765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>
            <a:off x="5345488" y="1618257"/>
            <a:ext cx="6029711" cy="716028"/>
          </a:xfrm>
          <a:custGeom>
            <a:avLst/>
            <a:gdLst/>
            <a:ahLst/>
            <a:cxnLst/>
            <a:rect l="l" t="t" r="r" b="b"/>
            <a:pathLst>
              <a:path w="9044566" h="1074042">
                <a:moveTo>
                  <a:pt x="0" y="0"/>
                </a:moveTo>
                <a:lnTo>
                  <a:pt x="9044566" y="0"/>
                </a:lnTo>
                <a:lnTo>
                  <a:pt x="9044566" y="1074042"/>
                </a:lnTo>
                <a:lnTo>
                  <a:pt x="0" y="1074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306" b="-1430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10"/>
          <p:cNvSpPr/>
          <p:nvPr/>
        </p:nvSpPr>
        <p:spPr>
          <a:xfrm>
            <a:off x="8334219" y="2815100"/>
            <a:ext cx="2742859" cy="1076572"/>
          </a:xfrm>
          <a:custGeom>
            <a:avLst/>
            <a:gdLst/>
            <a:ahLst/>
            <a:cxnLst/>
            <a:rect l="l" t="t" r="r" b="b"/>
            <a:pathLst>
              <a:path w="4114288" h="1614858">
                <a:moveTo>
                  <a:pt x="0" y="0"/>
                </a:moveTo>
                <a:lnTo>
                  <a:pt x="4114288" y="0"/>
                </a:lnTo>
                <a:lnTo>
                  <a:pt x="4114288" y="1614858"/>
                </a:lnTo>
                <a:lnTo>
                  <a:pt x="0" y="16148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18" b="-141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Freeform 11"/>
          <p:cNvSpPr/>
          <p:nvPr/>
        </p:nvSpPr>
        <p:spPr>
          <a:xfrm>
            <a:off x="3410256" y="4372931"/>
            <a:ext cx="2801076" cy="812312"/>
          </a:xfrm>
          <a:custGeom>
            <a:avLst/>
            <a:gdLst/>
            <a:ahLst/>
            <a:cxnLst/>
            <a:rect l="l" t="t" r="r" b="b"/>
            <a:pathLst>
              <a:path w="4201614" h="1218468">
                <a:moveTo>
                  <a:pt x="0" y="0"/>
                </a:moveTo>
                <a:lnTo>
                  <a:pt x="4201614" y="0"/>
                </a:lnTo>
                <a:lnTo>
                  <a:pt x="4201614" y="1218468"/>
                </a:lnTo>
                <a:lnTo>
                  <a:pt x="0" y="1218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2" name="Freeform 12"/>
          <p:cNvSpPr/>
          <p:nvPr/>
        </p:nvSpPr>
        <p:spPr>
          <a:xfrm>
            <a:off x="7235710" y="4239731"/>
            <a:ext cx="1124633" cy="1078711"/>
          </a:xfrm>
          <a:custGeom>
            <a:avLst/>
            <a:gdLst/>
            <a:ahLst/>
            <a:cxnLst/>
            <a:rect l="l" t="t" r="r" b="b"/>
            <a:pathLst>
              <a:path w="1686949" h="1618066">
                <a:moveTo>
                  <a:pt x="0" y="0"/>
                </a:moveTo>
                <a:lnTo>
                  <a:pt x="1686950" y="0"/>
                </a:lnTo>
                <a:lnTo>
                  <a:pt x="1686950" y="1618066"/>
                </a:lnTo>
                <a:lnTo>
                  <a:pt x="0" y="161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AFA3-FAF8-CB3C-C231-8E6C8596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F9687-B170-EE73-7CDC-A7CDCAF3E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4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8AB8-93F9-63E7-E9A1-B793BFE2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to the Unix Shell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0325A-68F8-196E-A405-95E254BF2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74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5459-E2FA-14B0-DA16-FDE18517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C984A-A6D3-D50C-9C1E-C26A4F135A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There are many fantastic resources that can help you start your journey using Unix and bash/</a:t>
            </a:r>
            <a:r>
              <a:rPr lang="en-US" dirty="0" err="1">
                <a:solidFill>
                  <a:schemeClr val="tx1"/>
                </a:solidFill>
              </a:rPr>
              <a:t>zsh</a:t>
            </a:r>
            <a:r>
              <a:rPr lang="en-US" dirty="0">
                <a:solidFill>
                  <a:schemeClr val="tx1"/>
                </a:solidFill>
              </a:rPr>
              <a:t> or help you take your skills to the next level.  A few are listed here:</a:t>
            </a:r>
          </a:p>
          <a:p>
            <a:r>
              <a:rPr lang="en-US" dirty="0">
                <a:solidFill>
                  <a:schemeClr val="tx1"/>
                </a:solidFill>
              </a:rPr>
              <a:t>Happy Belly Bioinformatics</a:t>
            </a:r>
          </a:p>
          <a:p>
            <a:r>
              <a:rPr lang="en-US" dirty="0">
                <a:solidFill>
                  <a:schemeClr val="tx1"/>
                </a:solidFill>
              </a:rPr>
              <a:t>Software Carpentry - The Unix Shell </a:t>
            </a:r>
          </a:p>
          <a:p>
            <a:r>
              <a:rPr lang="en-US" dirty="0">
                <a:solidFill>
                  <a:schemeClr val="tx1"/>
                </a:solidFill>
              </a:rPr>
              <a:t>Bioinformatics Workbook]</a:t>
            </a:r>
          </a:p>
        </p:txBody>
      </p:sp>
    </p:spTree>
    <p:extLst>
      <p:ext uri="{BB962C8B-B14F-4D97-AF65-F5344CB8AC3E}">
        <p14:creationId xmlns:p14="http://schemas.microsoft.com/office/powerpoint/2010/main" val="2522163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5459-E2FA-14B0-DA16-FDE18517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C984A-A6D3-D50C-9C1E-C26A4F135A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There are many fantastic resources that can help you start your journey using Unix and bash/</a:t>
            </a:r>
            <a:r>
              <a:rPr lang="en-US" dirty="0" err="1">
                <a:solidFill>
                  <a:schemeClr val="tx1"/>
                </a:solidFill>
              </a:rPr>
              <a:t>zsh</a:t>
            </a:r>
            <a:r>
              <a:rPr lang="en-US" dirty="0">
                <a:solidFill>
                  <a:schemeClr val="tx1"/>
                </a:solidFill>
              </a:rPr>
              <a:t> or help you take your skills to the next level.  A few are listed here:</a:t>
            </a:r>
          </a:p>
          <a:p>
            <a:r>
              <a:rPr lang="en-US" b="1" dirty="0">
                <a:solidFill>
                  <a:schemeClr val="tx1"/>
                </a:solidFill>
              </a:rPr>
              <a:t>Happy Belly Bioinformatics</a:t>
            </a:r>
          </a:p>
          <a:p>
            <a:r>
              <a:rPr lang="en-US" dirty="0">
                <a:solidFill>
                  <a:schemeClr val="tx1"/>
                </a:solidFill>
              </a:rPr>
              <a:t>Software Carpentry - The Unix Shell </a:t>
            </a:r>
          </a:p>
          <a:p>
            <a:r>
              <a:rPr lang="en-US" dirty="0">
                <a:solidFill>
                  <a:schemeClr val="tx1"/>
                </a:solidFill>
              </a:rPr>
              <a:t>Bioinformatics Workbook]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We will be loosely following the Happy Belly Bioinformatics tutorial. </a:t>
            </a:r>
          </a:p>
        </p:txBody>
      </p:sp>
    </p:spTree>
    <p:extLst>
      <p:ext uri="{BB962C8B-B14F-4D97-AF65-F5344CB8AC3E}">
        <p14:creationId xmlns:p14="http://schemas.microsoft.com/office/powerpoint/2010/main" val="425783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0AF7-88FD-11BB-15F0-9A714B7D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Spaces are not your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4592-7C73-D5E9-B95F-924B132E8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In Unix-based systems, spaces in file names can often lead to confusion and scripting errors, as the space character is a delimiter that separates command line arguments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To avoid these issues, it's recommended to use dashes (-) or underscores (_) instead of spaces in file names.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Instead of naming a file </a:t>
            </a:r>
            <a:r>
              <a:rPr lang="en-US" b="1" dirty="0">
                <a:solidFill>
                  <a:schemeClr val="tx1"/>
                </a:solidFill>
              </a:rPr>
              <a:t>My </a:t>
            </a:r>
            <a:r>
              <a:rPr lang="en-US" b="1" dirty="0" err="1">
                <a:solidFill>
                  <a:schemeClr val="tx1"/>
                </a:solidFill>
              </a:rPr>
              <a:t>Document.txt</a:t>
            </a:r>
            <a:r>
              <a:rPr lang="en-US" dirty="0">
                <a:solidFill>
                  <a:schemeClr val="tx1"/>
                </a:solidFill>
              </a:rPr>
              <a:t>, name it </a:t>
            </a:r>
            <a:r>
              <a:rPr lang="en-US" b="1" dirty="0">
                <a:solidFill>
                  <a:schemeClr val="tx1"/>
                </a:solidFill>
              </a:rPr>
              <a:t>My-</a:t>
            </a:r>
            <a:r>
              <a:rPr lang="en-US" b="1" dirty="0" err="1">
                <a:solidFill>
                  <a:schemeClr val="tx1"/>
                </a:solidFill>
              </a:rPr>
              <a:t>Document.txt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(using dashes) or </a:t>
            </a:r>
            <a:r>
              <a:rPr lang="en-US" b="1" dirty="0" err="1">
                <a:solidFill>
                  <a:schemeClr val="tx1"/>
                </a:solidFill>
              </a:rPr>
              <a:t>My_Document.txt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(using underscores)</a:t>
            </a:r>
          </a:p>
        </p:txBody>
      </p:sp>
    </p:spTree>
    <p:extLst>
      <p:ext uri="{BB962C8B-B14F-4D97-AF65-F5344CB8AC3E}">
        <p14:creationId xmlns:p14="http://schemas.microsoft.com/office/powerpoint/2010/main" val="256339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0AF7-88FD-11BB-15F0-9A714B7D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Spaces are not your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4592-7C73-D5E9-B95F-924B132E8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Instead of naming a file </a:t>
            </a:r>
            <a:r>
              <a:rPr lang="en-US" b="1" dirty="0">
                <a:solidFill>
                  <a:schemeClr val="tx1"/>
                </a:solidFill>
              </a:rPr>
              <a:t>My </a:t>
            </a:r>
            <a:r>
              <a:rPr lang="en-US" b="1" dirty="0" err="1">
                <a:solidFill>
                  <a:schemeClr val="tx1"/>
                </a:solidFill>
              </a:rPr>
              <a:t>Document.txt</a:t>
            </a:r>
            <a:r>
              <a:rPr lang="en-US" dirty="0">
                <a:solidFill>
                  <a:schemeClr val="tx1"/>
                </a:solidFill>
              </a:rPr>
              <a:t>, name it </a:t>
            </a:r>
            <a:r>
              <a:rPr lang="en-US" b="1" dirty="0">
                <a:solidFill>
                  <a:schemeClr val="tx1"/>
                </a:solidFill>
              </a:rPr>
              <a:t>My-</a:t>
            </a:r>
            <a:r>
              <a:rPr lang="en-US" b="1" dirty="0" err="1">
                <a:solidFill>
                  <a:schemeClr val="tx1"/>
                </a:solidFill>
              </a:rPr>
              <a:t>Document.txt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(using dashes) or </a:t>
            </a:r>
            <a:r>
              <a:rPr lang="en-US" b="1" dirty="0" err="1">
                <a:solidFill>
                  <a:schemeClr val="tx1"/>
                </a:solidFill>
              </a:rPr>
              <a:t>My_Document.txt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(using underscores)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As you will see throughout this workshop, this should also be adopted for use with folder names so your file paths are easily navigable using terminal or PowerShell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Dealing with spaces in file names and folder names is the #1 error inducing issue I see when helping new scientists start out in this field.</a:t>
            </a:r>
          </a:p>
        </p:txBody>
      </p:sp>
    </p:spTree>
    <p:extLst>
      <p:ext uri="{BB962C8B-B14F-4D97-AF65-F5344CB8AC3E}">
        <p14:creationId xmlns:p14="http://schemas.microsoft.com/office/powerpoint/2010/main" val="2556239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6A5D-442E-A927-C0D2-A51933DF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Enough commands to make you dangerous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184F-DA5D-1C68-856F-F58C91ED1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28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C4148-BD52-E58D-97B9-38340F1D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043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navigate our file system using the command line?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89191-4EBC-FA56-769D-DDA234EB6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This is an example </a:t>
            </a:r>
            <a:r>
              <a:rPr lang="en-US" dirty="0" err="1">
                <a:solidFill>
                  <a:schemeClr val="tx1"/>
                </a:solidFill>
              </a:rPr>
              <a:t>onf</a:t>
            </a:r>
            <a:r>
              <a:rPr lang="en-US" dirty="0">
                <a:solidFill>
                  <a:schemeClr val="tx1"/>
                </a:solidFill>
              </a:rPr>
              <a:t> my laptop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 want to find a file using terminal that I know is in a folder called </a:t>
            </a:r>
            <a:r>
              <a:rPr lang="en-US" dirty="0" err="1">
                <a:solidFill>
                  <a:schemeClr val="tx1"/>
                </a:solidFill>
              </a:rPr>
              <a:t>test_folder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To start with, I can confirm I am in the folder I think I am in using the </a:t>
            </a:r>
            <a:r>
              <a:rPr lang="en-US" i="1" dirty="0" err="1">
                <a:solidFill>
                  <a:schemeClr val="tx1"/>
                </a:solidFill>
              </a:rPr>
              <a:t>pwd</a:t>
            </a:r>
            <a:r>
              <a:rPr lang="en-US" dirty="0">
                <a:solidFill>
                  <a:schemeClr val="tx1"/>
                </a:solidFill>
              </a:rPr>
              <a:t> command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tx1"/>
                </a:solidFill>
              </a:rPr>
              <a:t>pwd</a:t>
            </a:r>
            <a:r>
              <a:rPr lang="en-US" dirty="0">
                <a:solidFill>
                  <a:schemeClr val="tx1"/>
                </a:solidFill>
              </a:rPr>
              <a:t> (Print Working Directory)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Description: Shows the current directory path.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3CCE9A-D22D-3B81-A5AC-AFB5D9AFD00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85" y="1111253"/>
            <a:ext cx="4712915" cy="57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20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1503-B1E0-045C-C137-81FF50E6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is determining your goal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40F18-48D0-3DC3-82C4-069631BBC6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It guides the choice of sequencing technology</a:t>
            </a: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It helps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in designing the experiment, including sample collection, preparation, and the depth of sequencing required</a:t>
            </a: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  <a:latin typeface="-apple-system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It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 ensures efficient use of resources and time, and aids in the interpretation and relevance of the findings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63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02DCACF-EDE0-221D-AED6-36D80505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027906"/>
            <a:ext cx="4772040" cy="583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2C4148-BD52-E58D-97B9-38340F1D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89191-4EBC-FA56-769D-DDA234EB6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Next, we want to look and see what is within </a:t>
            </a:r>
            <a:r>
              <a:rPr lang="en-US" dirty="0" err="1">
                <a:solidFill>
                  <a:schemeClr val="tx1"/>
                </a:solidFill>
              </a:rPr>
              <a:t>test_folder</a:t>
            </a:r>
            <a:r>
              <a:rPr lang="en-US" dirty="0">
                <a:solidFill>
                  <a:schemeClr val="tx1"/>
                </a:solidFill>
              </a:rPr>
              <a:t>. For this, we will use the ls command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ls (List)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Description: Lists files and directories in the current directory.</a:t>
            </a:r>
          </a:p>
        </p:txBody>
      </p:sp>
    </p:spTree>
    <p:extLst>
      <p:ext uri="{BB962C8B-B14F-4D97-AF65-F5344CB8AC3E}">
        <p14:creationId xmlns:p14="http://schemas.microsoft.com/office/powerpoint/2010/main" val="4210302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02DCACF-EDE0-221D-AED6-36D80505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027906"/>
            <a:ext cx="4772040" cy="583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2C4148-BD52-E58D-97B9-38340F1D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89191-4EBC-FA56-769D-DDA234EB6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013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ls </a:t>
            </a:r>
          </a:p>
          <a:p>
            <a:r>
              <a:rPr lang="en-US" dirty="0">
                <a:solidFill>
                  <a:schemeClr val="tx1"/>
                </a:solidFill>
              </a:rPr>
              <a:t>simply lists the names of the files and directories,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ls -s </a:t>
            </a:r>
          </a:p>
          <a:p>
            <a:r>
              <a:rPr lang="en-US" dirty="0">
                <a:solidFill>
                  <a:schemeClr val="tx1"/>
                </a:solidFill>
              </a:rPr>
              <a:t>provides information on the size in blocks of the files and directories listed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ls -l </a:t>
            </a:r>
          </a:p>
          <a:p>
            <a:r>
              <a:rPr lang="en-US" dirty="0">
                <a:solidFill>
                  <a:schemeClr val="tx1"/>
                </a:solidFill>
              </a:rPr>
              <a:t>but also provides information on the size of the files, indicates which are files (a dash as the first character in the column to the left) vs directories (the character d is the first character in the column to the left), as well as the read and write privileges for the objects listed.</a:t>
            </a:r>
          </a:p>
        </p:txBody>
      </p:sp>
    </p:spTree>
    <p:extLst>
      <p:ext uri="{BB962C8B-B14F-4D97-AF65-F5344CB8AC3E}">
        <p14:creationId xmlns:p14="http://schemas.microsoft.com/office/powerpoint/2010/main" val="3482828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6D5F169-E22E-303C-D94B-E432ECB3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027906"/>
            <a:ext cx="4772041" cy="58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2C4148-BD52-E58D-97B9-38340F1D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89191-4EBC-FA56-769D-DDA234EB6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We have another folder in our current directory.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 have not found the file I am looking for so I want to see what is within this </a:t>
            </a:r>
            <a:r>
              <a:rPr lang="en-US" dirty="0" err="1">
                <a:solidFill>
                  <a:schemeClr val="tx1"/>
                </a:solidFill>
              </a:rPr>
              <a:t>test_subfolder</a:t>
            </a: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cd (Change Directory)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Description: Changes the current directory.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38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B0D1AAC9-862B-9AAC-DA49-0512A88D7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60" y="1027906"/>
            <a:ext cx="4772041" cy="58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2C4148-BD52-E58D-97B9-38340F1D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89191-4EBC-FA56-769D-DDA234EB6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 found another file! This may be the one I am looking for.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 ls –l command shows me this file is larger than the previous file I looked at. I want to see what is inside the file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cat (Concatenate)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Description: Displays file content, combines files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18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318B819F-6966-5570-E22C-C9A571E7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05" y="1027906"/>
            <a:ext cx="4759895" cy="58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2C4148-BD52-E58D-97B9-38340F1D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89191-4EBC-FA56-769D-DDA234EB6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This is the file I was looking for, let’s move it to where I originally expected to see it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mv (Move)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Description: Moves or renames files or directories.</a:t>
            </a:r>
          </a:p>
        </p:txBody>
      </p:sp>
    </p:spTree>
    <p:extLst>
      <p:ext uri="{BB962C8B-B14F-4D97-AF65-F5344CB8AC3E}">
        <p14:creationId xmlns:p14="http://schemas.microsoft.com/office/powerpoint/2010/main" val="1970338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C178357-2FE2-8821-120F-2AF4BC84F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58" y="1027904"/>
            <a:ext cx="4772041" cy="58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2C4148-BD52-E58D-97B9-38340F1D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89191-4EBC-FA56-769D-DDA234EB6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Now that we have moved the file up a directory, let’s go to that directory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cd (Change Directory)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Description: Changes the current directory.</a:t>
            </a:r>
          </a:p>
        </p:txBody>
      </p:sp>
    </p:spTree>
    <p:extLst>
      <p:ext uri="{BB962C8B-B14F-4D97-AF65-F5344CB8AC3E}">
        <p14:creationId xmlns:p14="http://schemas.microsoft.com/office/powerpoint/2010/main" val="3272182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EEA86F2F-A810-6821-0C90-E77509A6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57" y="1027902"/>
            <a:ext cx="4772042" cy="583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2C4148-BD52-E58D-97B9-38340F1D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89191-4EBC-FA56-769D-DDA234EB6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Finally, let’s remove the original file we looked at so I don’t make the same mistake again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rm (Remove)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Description: Removes files or directories.</a:t>
            </a:r>
          </a:p>
        </p:txBody>
      </p:sp>
    </p:spTree>
    <p:extLst>
      <p:ext uri="{BB962C8B-B14F-4D97-AF65-F5344CB8AC3E}">
        <p14:creationId xmlns:p14="http://schemas.microsoft.com/office/powerpoint/2010/main" val="2147816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45AABB-4E5A-D943-E2B0-C208AEDA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Cheat sheets are your friend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5CF1885-B962-F035-E643-254EB63AFFD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2" y="1356359"/>
            <a:ext cx="3522254" cy="454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>
            <a:extLst>
              <a:ext uri="{FF2B5EF4-FFF2-40B4-BE49-F238E27FC236}">
                <a16:creationId xmlns:a16="http://schemas.microsoft.com/office/drawing/2014/main" id="{7AE40615-10CB-163E-6EBB-BE40EAB4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97" y="1486988"/>
            <a:ext cx="6069629" cy="429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5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0D0C-26AC-45DA-A9EB-FCC7F4CA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u="none" strike="noStrike" dirty="0">
                <a:solidFill>
                  <a:schemeClr val="tx1"/>
                </a:solidFill>
                <a:effectLst/>
                <a:latin typeface="-apple-system"/>
              </a:rPr>
              <a:t>Generating a Reference Isolate for a Microbiology Experiment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E7D9-FF3F-F70B-6B08-8B282B4BB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Objective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To create a well-characterized reference isolate that can be used as a standard for comparison in microbiological studies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Methodology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Isolate Selection: Choose a representative isolate from a known source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Whole Genome Sequencing (WGS): Perform WGS to obtain a complete genetic profile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Annotation: Annotate the genome to identify genes, operons, regulatory elements,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Considerations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Purity of Culture: Ensure the isolate is pure and not contaminated with other microorganisms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Reproducibility: The isolate should be easy to culture and maintain to ensure reproducibility in experiments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Level of completeness needed: Depending on the planned use of your reference, you may need to consider if short-reads, long-reads, or a combination of both are needed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4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1007-9AA0-9F65-B532-397DDD28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u="none" strike="noStrike" dirty="0">
                <a:solidFill>
                  <a:schemeClr val="tx1"/>
                </a:solidFill>
                <a:effectLst/>
                <a:latin typeface="-apple-system"/>
              </a:rPr>
              <a:t>Confirming a Mutation Following Genetic Modification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97384-1548-DD76-556C-4F731DF2DA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Objective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To confirm the presence and correctness of introduced mutations, as well as to assess for potential off-target mutations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Methodology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PCR and Sanger Sequencing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For specific, targeted mutations. Does not provide insights for potential off-target mutations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Whole Genome Sequencing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For a comprehensive overview and to check for off-target effects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Considerations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Target Verification: Verify that the mutation occurs at the intended site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Off-target Analysis: Screen for unintended mutations elsewhere in the genome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24C9-D522-A8F4-91F8-2D1DABA5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u="none" strike="noStrike" dirty="0">
                <a:solidFill>
                  <a:schemeClr val="tx1"/>
                </a:solidFill>
                <a:effectLst/>
                <a:latin typeface="-apple-system"/>
              </a:rPr>
              <a:t>Pathogen Identification and Characterization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63E4-5F4E-ABD7-529C-81C7982C1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Objective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To identify unknown pathogens and characterize known ones, including studying antibiotic resistance mechanisms (AMR)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Methodology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16S rRNA Sequencing: For bacterial identification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Whole genome sequencing: For bacterial identification as well as genetic content identification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AMR Gene Analysis: Using WGS to identify resistance genes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Virulence Gene Analysis: Using WGS to identify known virulence genes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Phylogenetics: Using WGS from multiple isolates to characterize a pathogen in terms of known isolates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Considerations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Sample Source: Clinical, environmental, or other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Extraction and library preparation methodology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Data Analysis Plan: Bioinformatics tools for sequence alignment, phylogenetics, and resistance gene identification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6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A8C2-E097-82EC-B30C-3B9ABF87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chemeClr val="tx1"/>
                </a:solidFill>
                <a:effectLst/>
                <a:latin typeface="-apple-system"/>
              </a:rPr>
              <a:t>Outbreak Investigation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9D6C-8C5B-2D01-E6BB-CE170BECFC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Objective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To trace the source and transmission pathway of infectious disease outbreaks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Methodology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Same methods as pathogen identification</a:t>
            </a:r>
            <a:endParaRPr lang="en-US" b="0" i="0" u="none" strike="noStrike" dirty="0">
              <a:solidFill>
                <a:schemeClr val="tx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Epidemiological Linking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Combining genomic data with epidemiological information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Phylogenetic Analysis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To understand the relationship between isolates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Considerations</a:t>
            </a:r>
            <a:endParaRPr lang="en-US" b="0" i="0" u="none" strike="noStrike" dirty="0">
              <a:solidFill>
                <a:schemeClr val="tx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Timeliness: Rapid sequencing and analysis are crucial in outbreak settings.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Spatial and Temporal Sampling: Important for tracking the spread and evolution of the pathogen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Univers LT Std 47 Cn L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5998</TotalTime>
  <Words>2903</Words>
  <Application>Microsoft Macintosh PowerPoint</Application>
  <PresentationFormat>Widescreen</PresentationFormat>
  <Paragraphs>328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-apple-system</vt:lpstr>
      <vt:lpstr>Arial</vt:lpstr>
      <vt:lpstr>Calibri</vt:lpstr>
      <vt:lpstr>Lato 1</vt:lpstr>
      <vt:lpstr>Lato 2</vt:lpstr>
      <vt:lpstr>Univers Condensed</vt:lpstr>
      <vt:lpstr>Univers LT Std 47 Cn Lt</vt:lpstr>
      <vt:lpstr>Univers LT Std 57 Cn</vt:lpstr>
      <vt:lpstr>Office Theme</vt:lpstr>
      <vt:lpstr>PowerPoint Presentation</vt:lpstr>
      <vt:lpstr>Sampling, Sequencing, Quality Assessment and Control, and Assembly</vt:lpstr>
      <vt:lpstr>Sampling and Study Design</vt:lpstr>
      <vt:lpstr>THE BIGGEST QUESTION</vt:lpstr>
      <vt:lpstr>Why is determining your goal important?</vt:lpstr>
      <vt:lpstr>Generating a Reference Isolate for a Microbiology Experiment</vt:lpstr>
      <vt:lpstr>Confirming a Mutation Following Genetic Modification</vt:lpstr>
      <vt:lpstr>Pathogen Identification and Characterization</vt:lpstr>
      <vt:lpstr>Outbreak Investigation</vt:lpstr>
      <vt:lpstr>Epidemiology Surveillance</vt:lpstr>
      <vt:lpstr>Sequencing</vt:lpstr>
      <vt:lpstr>A brief history of sequencing</vt:lpstr>
      <vt:lpstr>A brief history of sequencing</vt:lpstr>
      <vt:lpstr>A brief history of sequencing</vt:lpstr>
      <vt:lpstr>Illumina sequencing</vt:lpstr>
      <vt:lpstr>Oxford Nanopore sequencing</vt:lpstr>
      <vt:lpstr>PacBio sequencing</vt:lpstr>
      <vt:lpstr>Sequencing QA/QC, Assembly, and Assembly QA/QC</vt:lpstr>
      <vt:lpstr>Why Quality Assessment is Critical</vt:lpstr>
      <vt:lpstr>Why Quality Assessment is Critical</vt:lpstr>
      <vt:lpstr>How do we control for low-quality data?</vt:lpstr>
      <vt:lpstr>It is time, let’s look at some real data</vt:lpstr>
      <vt:lpstr>Quick refresher – accessing our analysis space</vt:lpstr>
      <vt:lpstr>Accessing NOTS</vt:lpstr>
      <vt:lpstr>Entering an interactive session</vt:lpstr>
      <vt:lpstr>Access the Session 1 software</vt:lpstr>
      <vt:lpstr>Copy our data into your home directory</vt:lpstr>
      <vt:lpstr>Quality assessment of our fastq files – Illumina short read</vt:lpstr>
      <vt:lpstr>Quality assessment of our fastq files – Illumina short read</vt:lpstr>
      <vt:lpstr>Trimming adapters and low-complexity regions</vt:lpstr>
      <vt:lpstr>Trimmomatic output</vt:lpstr>
      <vt:lpstr>Short read assembly </vt:lpstr>
      <vt:lpstr>Quast assessment of Spades assembly</vt:lpstr>
      <vt:lpstr>Quality assessment of our fastq files – Oxford Nanopore long read</vt:lpstr>
      <vt:lpstr>NanoPlot output</vt:lpstr>
      <vt:lpstr>Randomly downsampling our data</vt:lpstr>
      <vt:lpstr>Long read assembly</vt:lpstr>
      <vt:lpstr>Quast assessment of Flye assembly</vt:lpstr>
      <vt:lpstr>PowerPoint Presentation</vt:lpstr>
      <vt:lpstr>PowerPoint Presentation</vt:lpstr>
      <vt:lpstr>PowerPoint Presentation</vt:lpstr>
      <vt:lpstr>Appendix</vt:lpstr>
      <vt:lpstr>Introduction to the Unix Shell</vt:lpstr>
      <vt:lpstr>Learning resources </vt:lpstr>
      <vt:lpstr>Learning resources </vt:lpstr>
      <vt:lpstr>Spaces are not your friend</vt:lpstr>
      <vt:lpstr>Spaces are not your friend</vt:lpstr>
      <vt:lpstr>Enough commands to make you dangerous</vt:lpstr>
      <vt:lpstr>How do we navigate our file system using the command line? </vt:lpstr>
      <vt:lpstr>Navigation</vt:lpstr>
      <vt:lpstr>Navigation</vt:lpstr>
      <vt:lpstr>Navigation</vt:lpstr>
      <vt:lpstr>Navigation</vt:lpstr>
      <vt:lpstr>Navigation</vt:lpstr>
      <vt:lpstr>Navigation</vt:lpstr>
      <vt:lpstr>Navigation</vt:lpstr>
      <vt:lpstr>Cheat sheets are your friend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Satterwhite, Jana L</dc:creator>
  <cp:lastModifiedBy>Hanson, Blake</cp:lastModifiedBy>
  <cp:revision>37</cp:revision>
  <dcterms:created xsi:type="dcterms:W3CDTF">2022-10-19T20:46:24Z</dcterms:created>
  <dcterms:modified xsi:type="dcterms:W3CDTF">2025-04-28T00:28:16Z</dcterms:modified>
</cp:coreProperties>
</file>